
<file path=[Content_Types].xml><?xml version="1.0" encoding="utf-8"?>
<Types xmlns="http://schemas.openxmlformats.org/package/2006/content-types">
  <Default Extension="xml" ContentType="application/xml"/>
  <Default Extension="mp4" ContentType="video/mp4"/>
  <Default Extension="png" ContentType="image/png"/>
  <Default Extension="gif" ContentType="image/gif"/>
  <Default Extension="rels" ContentType="application/vnd.openxmlformats-package.relationships+xml"/>
  <Default Extension="tiff" ContentType="image/tiff"/>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4"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2"/>
  </p:sldMasterIdLst>
  <p:notesMasterIdLst>
    <p:notesMasterId r:id="rId66"/>
  </p:notesMasterIdLst>
  <p:handoutMasterIdLst>
    <p:handoutMasterId r:id="rId67"/>
  </p:handoutMasterIdLst>
  <p:sldIdLst>
    <p:sldId id="261" r:id="rId3"/>
    <p:sldId id="664" r:id="rId4"/>
    <p:sldId id="733" r:id="rId5"/>
    <p:sldId id="735" r:id="rId6"/>
    <p:sldId id="736" r:id="rId7"/>
    <p:sldId id="737" r:id="rId8"/>
    <p:sldId id="738" r:id="rId9"/>
    <p:sldId id="739" r:id="rId10"/>
    <p:sldId id="741" r:id="rId11"/>
    <p:sldId id="743" r:id="rId12"/>
    <p:sldId id="742" r:id="rId13"/>
    <p:sldId id="744" r:id="rId14"/>
    <p:sldId id="745" r:id="rId15"/>
    <p:sldId id="746" r:id="rId16"/>
    <p:sldId id="747" r:id="rId17"/>
    <p:sldId id="748" r:id="rId18"/>
    <p:sldId id="749" r:id="rId19"/>
    <p:sldId id="740" r:id="rId20"/>
    <p:sldId id="751" r:id="rId21"/>
    <p:sldId id="752" r:id="rId22"/>
    <p:sldId id="750" r:id="rId23"/>
    <p:sldId id="753" r:id="rId24"/>
    <p:sldId id="754" r:id="rId25"/>
    <p:sldId id="755" r:id="rId26"/>
    <p:sldId id="756" r:id="rId27"/>
    <p:sldId id="757" r:id="rId28"/>
    <p:sldId id="758" r:id="rId29"/>
    <p:sldId id="760" r:id="rId30"/>
    <p:sldId id="761" r:id="rId31"/>
    <p:sldId id="762" r:id="rId32"/>
    <p:sldId id="763" r:id="rId33"/>
    <p:sldId id="764" r:id="rId34"/>
    <p:sldId id="765" r:id="rId35"/>
    <p:sldId id="766" r:id="rId36"/>
    <p:sldId id="767" r:id="rId37"/>
    <p:sldId id="768" r:id="rId38"/>
    <p:sldId id="769" r:id="rId39"/>
    <p:sldId id="770" r:id="rId40"/>
    <p:sldId id="771" r:id="rId41"/>
    <p:sldId id="772" r:id="rId42"/>
    <p:sldId id="773" r:id="rId43"/>
    <p:sldId id="774" r:id="rId44"/>
    <p:sldId id="775" r:id="rId45"/>
    <p:sldId id="776" r:id="rId46"/>
    <p:sldId id="777" r:id="rId47"/>
    <p:sldId id="778" r:id="rId48"/>
    <p:sldId id="779" r:id="rId49"/>
    <p:sldId id="780" r:id="rId50"/>
    <p:sldId id="781" r:id="rId51"/>
    <p:sldId id="782" r:id="rId52"/>
    <p:sldId id="783" r:id="rId53"/>
    <p:sldId id="784" r:id="rId54"/>
    <p:sldId id="785" r:id="rId55"/>
    <p:sldId id="787" r:id="rId56"/>
    <p:sldId id="786" r:id="rId57"/>
    <p:sldId id="788" r:id="rId58"/>
    <p:sldId id="789" r:id="rId59"/>
    <p:sldId id="790" r:id="rId60"/>
    <p:sldId id="791" r:id="rId61"/>
    <p:sldId id="792" r:id="rId62"/>
    <p:sldId id="793" r:id="rId63"/>
    <p:sldId id="734" r:id="rId64"/>
    <p:sldId id="673" r:id="rId6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61" autoAdjust="0"/>
    <p:restoredTop sz="71309" autoAdjust="0"/>
  </p:normalViewPr>
  <p:slideViewPr>
    <p:cSldViewPr snapToGrid="0">
      <p:cViewPr varScale="1">
        <p:scale>
          <a:sx n="71" d="100"/>
          <a:sy n="71" d="100"/>
        </p:scale>
        <p:origin x="600" y="168"/>
      </p:cViewPr>
      <p:guideLst>
        <p:guide pos="3840"/>
        <p:guide orient="horz" pos="2160"/>
      </p:guideLst>
    </p:cSldViewPr>
  </p:slideViewPr>
  <p:notesTextViewPr>
    <p:cViewPr>
      <p:scale>
        <a:sx n="1" d="1"/>
        <a:sy n="1" d="1"/>
      </p:scale>
      <p:origin x="0" y="0"/>
    </p:cViewPr>
  </p:notesTextViewPr>
  <p:notesViewPr>
    <p:cSldViewPr snapToGrid="0">
      <p:cViewPr varScale="1">
        <p:scale>
          <a:sx n="82" d="100"/>
          <a:sy n="82" d="100"/>
        </p:scale>
        <p:origin x="3852" y="7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63" Type="http://schemas.openxmlformats.org/officeDocument/2006/relationships/slide" Target="slides/slide61.xml"/><Relationship Id="rId64" Type="http://schemas.openxmlformats.org/officeDocument/2006/relationships/slide" Target="slides/slide62.xml"/><Relationship Id="rId65" Type="http://schemas.openxmlformats.org/officeDocument/2006/relationships/slide" Target="slides/slide63.xml"/><Relationship Id="rId66" Type="http://schemas.openxmlformats.org/officeDocument/2006/relationships/notesMaster" Target="notesMasters/notesMaster1.xml"/><Relationship Id="rId67" Type="http://schemas.openxmlformats.org/officeDocument/2006/relationships/handoutMaster" Target="handoutMasters/handoutMaster1.xml"/><Relationship Id="rId68" Type="http://schemas.openxmlformats.org/officeDocument/2006/relationships/presProps" Target="presProps.xml"/><Relationship Id="rId69" Type="http://schemas.openxmlformats.org/officeDocument/2006/relationships/viewProps" Target="viewProps.xml"/><Relationship Id="rId50" Type="http://schemas.openxmlformats.org/officeDocument/2006/relationships/slide" Target="slides/slide48.xml"/><Relationship Id="rId51" Type="http://schemas.openxmlformats.org/officeDocument/2006/relationships/slide" Target="slides/slide49.xml"/><Relationship Id="rId52" Type="http://schemas.openxmlformats.org/officeDocument/2006/relationships/slide" Target="slides/slide50.xml"/><Relationship Id="rId53" Type="http://schemas.openxmlformats.org/officeDocument/2006/relationships/slide" Target="slides/slide51.xml"/><Relationship Id="rId54" Type="http://schemas.openxmlformats.org/officeDocument/2006/relationships/slide" Target="slides/slide52.xml"/><Relationship Id="rId55" Type="http://schemas.openxmlformats.org/officeDocument/2006/relationships/slide" Target="slides/slide53.xml"/><Relationship Id="rId56" Type="http://schemas.openxmlformats.org/officeDocument/2006/relationships/slide" Target="slides/slide54.xml"/><Relationship Id="rId57" Type="http://schemas.openxmlformats.org/officeDocument/2006/relationships/slide" Target="slides/slide55.xml"/><Relationship Id="rId58" Type="http://schemas.openxmlformats.org/officeDocument/2006/relationships/slide" Target="slides/slide56.xml"/><Relationship Id="rId59" Type="http://schemas.openxmlformats.org/officeDocument/2006/relationships/slide" Target="slides/slide57.xml"/><Relationship Id="rId40" Type="http://schemas.openxmlformats.org/officeDocument/2006/relationships/slide" Target="slides/slide38.xml"/><Relationship Id="rId41" Type="http://schemas.openxmlformats.org/officeDocument/2006/relationships/slide" Target="slides/slide39.xml"/><Relationship Id="rId42" Type="http://schemas.openxmlformats.org/officeDocument/2006/relationships/slide" Target="slides/slide40.xml"/><Relationship Id="rId43" Type="http://schemas.openxmlformats.org/officeDocument/2006/relationships/slide" Target="slides/slide41.xml"/><Relationship Id="rId44" Type="http://schemas.openxmlformats.org/officeDocument/2006/relationships/slide" Target="slides/slide42.xml"/><Relationship Id="rId45" Type="http://schemas.openxmlformats.org/officeDocument/2006/relationships/slide" Target="slides/slide43.xml"/><Relationship Id="rId46" Type="http://schemas.openxmlformats.org/officeDocument/2006/relationships/slide" Target="slides/slide44.xml"/><Relationship Id="rId47" Type="http://schemas.openxmlformats.org/officeDocument/2006/relationships/slide" Target="slides/slide45.xml"/><Relationship Id="rId48" Type="http://schemas.openxmlformats.org/officeDocument/2006/relationships/slide" Target="slides/slide46.xml"/><Relationship Id="rId49" Type="http://schemas.openxmlformats.org/officeDocument/2006/relationships/slide" Target="slides/slide47.xml"/><Relationship Id="rId1" Type="http://schemas.openxmlformats.org/officeDocument/2006/relationships/customXml" Target="../customXml/item1.xml"/><Relationship Id="rId2" Type="http://schemas.openxmlformats.org/officeDocument/2006/relationships/slideMaster" Target="slideMasters/slideMaster1.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70" Type="http://schemas.openxmlformats.org/officeDocument/2006/relationships/theme" Target="theme/theme1.xml"/><Relationship Id="rId71" Type="http://schemas.openxmlformats.org/officeDocument/2006/relationships/tableStyles" Target="tableStyles.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60" Type="http://schemas.openxmlformats.org/officeDocument/2006/relationships/slide" Target="slides/slide58.xml"/><Relationship Id="rId61" Type="http://schemas.openxmlformats.org/officeDocument/2006/relationships/slide" Target="slides/slide59.xml"/><Relationship Id="rId62" Type="http://schemas.openxmlformats.org/officeDocument/2006/relationships/slide" Target="slides/slide60.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9041DB8-B66F-4DC8-A96E-33677E0F90FF}" type="datetimeFigureOut">
              <a:rPr lang="en-US" smtClean="0"/>
              <a:t>10/25/16</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604A0D4-B89B-4ADD-AF9E-38636B40EE4E}" type="slidenum">
              <a:rPr lang="en-US" smtClean="0"/>
              <a:t>‹#›</a:t>
            </a:fld>
            <a:endParaRPr lang="en-US"/>
          </a:p>
        </p:txBody>
      </p:sp>
    </p:spTree>
    <p:extLst>
      <p:ext uri="{BB962C8B-B14F-4D97-AF65-F5344CB8AC3E}">
        <p14:creationId xmlns:p14="http://schemas.microsoft.com/office/powerpoint/2010/main" val="424738915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EB49C4A-65AC-492D-9701-81B46C3AD0E4}" type="datetimeFigureOut">
              <a:rPr lang="en-US" smtClean="0"/>
              <a:t>10/25/16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086100"/>
          </a:xfrm>
          <a:prstGeom prst="rect">
            <a:avLst/>
          </a:prstGeom>
        </p:spPr>
        <p:txBody>
          <a:bodyPr vert="horz" lIns="91440" tIns="45720" rIns="91440" bIns="45720" rtlCol="0"/>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2869989-EB00-4EE7-BCB5-25BDC5BB29F8}" type="slidenum">
              <a:rPr lang="en-US" smtClean="0"/>
              <a:t>‹#›</a:t>
            </a:fld>
            <a:endParaRPr lang="en-US"/>
          </a:p>
        </p:txBody>
      </p:sp>
    </p:spTree>
    <p:extLst>
      <p:ext uri="{BB962C8B-B14F-4D97-AF65-F5344CB8AC3E}">
        <p14:creationId xmlns:p14="http://schemas.microsoft.com/office/powerpoint/2010/main" val="21936361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 Id="rId3" Type="http://schemas.openxmlformats.org/officeDocument/2006/relationships/hyperlink" Target="http://developer.android.com/reference/android/util/Pair.html" TargetMode="Externa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1</a:t>
            </a:fld>
            <a:endParaRPr lang="en-US"/>
          </a:p>
        </p:txBody>
      </p:sp>
    </p:spTree>
    <p:extLst>
      <p:ext uri="{BB962C8B-B14F-4D97-AF65-F5344CB8AC3E}">
        <p14:creationId xmlns:p14="http://schemas.microsoft.com/office/powerpoint/2010/main" val="6401582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smtClean="0">
                <a:solidFill>
                  <a:schemeClr val="tx1"/>
                </a:solidFill>
                <a:effectLst/>
                <a:latin typeface="+mn-lt"/>
                <a:ea typeface="+mn-ea"/>
                <a:cs typeface="+mn-cs"/>
              </a:rPr>
              <a:t>By adding </a:t>
            </a:r>
            <a:r>
              <a:rPr lang="en-US" sz="1200" b="0" i="0" kern="1200" dirty="0" err="1" smtClean="0">
                <a:solidFill>
                  <a:schemeClr val="tx1"/>
                </a:solidFill>
                <a:effectLst/>
                <a:latin typeface="+mn-lt"/>
                <a:ea typeface="+mn-ea"/>
                <a:cs typeface="+mn-cs"/>
              </a:rPr>
              <a:t>xmlns:card_view</a:t>
            </a:r>
            <a:r>
              <a:rPr lang="en-US" sz="1200" b="0" i="0" kern="1200" dirty="0" smtClean="0">
                <a:solidFill>
                  <a:schemeClr val="tx1"/>
                </a:solidFill>
                <a:effectLst/>
                <a:latin typeface="+mn-lt"/>
                <a:ea typeface="+mn-ea"/>
                <a:cs typeface="+mn-cs"/>
              </a:rPr>
              <a:t>="http://</a:t>
            </a:r>
            <a:r>
              <a:rPr lang="en-US" sz="1200" b="0" i="0" kern="1200" dirty="0" err="1" smtClean="0">
                <a:solidFill>
                  <a:schemeClr val="tx1"/>
                </a:solidFill>
                <a:effectLst/>
                <a:latin typeface="+mn-lt"/>
                <a:ea typeface="+mn-ea"/>
                <a:cs typeface="+mn-cs"/>
              </a:rPr>
              <a:t>schemas.android.com</a:t>
            </a:r>
            <a:r>
              <a:rPr lang="en-US" sz="1200" b="0" i="0" kern="1200" dirty="0" smtClean="0">
                <a:solidFill>
                  <a:schemeClr val="tx1"/>
                </a:solidFill>
                <a:effectLst/>
                <a:latin typeface="+mn-lt"/>
                <a:ea typeface="+mn-ea"/>
                <a:cs typeface="+mn-cs"/>
              </a:rPr>
              <a:t>/</a:t>
            </a:r>
            <a:r>
              <a:rPr lang="en-US" sz="1200" b="0" i="0" kern="1200" dirty="0" err="1" smtClean="0">
                <a:solidFill>
                  <a:schemeClr val="tx1"/>
                </a:solidFill>
                <a:effectLst/>
                <a:latin typeface="+mn-lt"/>
                <a:ea typeface="+mn-ea"/>
                <a:cs typeface="+mn-cs"/>
              </a:rPr>
              <a:t>apk</a:t>
            </a:r>
            <a:r>
              <a:rPr lang="en-US" sz="1200" b="0" i="0" kern="1200" dirty="0" smtClean="0">
                <a:solidFill>
                  <a:schemeClr val="tx1"/>
                </a:solidFill>
                <a:effectLst/>
                <a:latin typeface="+mn-lt"/>
                <a:ea typeface="+mn-ea"/>
                <a:cs typeface="+mn-cs"/>
              </a:rPr>
              <a:t>/res-auto", you can define attributes </a:t>
            </a:r>
            <a:r>
              <a:rPr lang="en-US" sz="1200" b="0" i="0" kern="1200" dirty="0" err="1" smtClean="0">
                <a:solidFill>
                  <a:schemeClr val="tx1"/>
                </a:solidFill>
                <a:effectLst/>
                <a:latin typeface="+mn-lt"/>
                <a:ea typeface="+mn-ea"/>
                <a:cs typeface="+mn-cs"/>
              </a:rPr>
              <a:t>likecard_view:cardCornerRadius</a:t>
            </a:r>
            <a:r>
              <a:rPr lang="en-US" sz="1200" b="0" i="0" kern="1200" dirty="0" smtClean="0">
                <a:solidFill>
                  <a:schemeClr val="tx1"/>
                </a:solidFill>
                <a:effectLst/>
                <a:latin typeface="+mn-lt"/>
                <a:ea typeface="+mn-ea"/>
                <a:cs typeface="+mn-cs"/>
              </a:rPr>
              <a:t> and </a:t>
            </a:r>
            <a:r>
              <a:rPr lang="en-US" sz="1200" b="0" i="0" kern="1200" dirty="0" err="1" smtClean="0">
                <a:solidFill>
                  <a:schemeClr val="tx1"/>
                </a:solidFill>
                <a:effectLst/>
                <a:latin typeface="+mn-lt"/>
                <a:ea typeface="+mn-ea"/>
                <a:cs typeface="+mn-cs"/>
              </a:rPr>
              <a:t>card_view:cardElevation</a:t>
            </a:r>
            <a:r>
              <a:rPr lang="en-US" sz="1200" b="0" i="0" kern="1200" dirty="0" smtClean="0">
                <a:solidFill>
                  <a:schemeClr val="tx1"/>
                </a:solidFill>
                <a:effectLst/>
                <a:latin typeface="+mn-lt"/>
                <a:ea typeface="+mn-ea"/>
                <a:cs typeface="+mn-cs"/>
              </a:rPr>
              <a:t> that are responsible for giving Material Design enabled Android apps their signature card-like look.</a:t>
            </a:r>
          </a:p>
          <a:p>
            <a:pPr fontAlgn="base"/>
            <a:r>
              <a:rPr lang="en-US" sz="1200" b="0" i="0" kern="1200" dirty="0" smtClean="0">
                <a:solidFill>
                  <a:schemeClr val="tx1"/>
                </a:solidFill>
                <a:effectLst/>
                <a:latin typeface="+mn-lt"/>
                <a:ea typeface="+mn-ea"/>
                <a:cs typeface="+mn-cs"/>
              </a:rPr>
              <a:t>Notice that for </a:t>
            </a:r>
            <a:r>
              <a:rPr lang="en-US" sz="1200" b="0" i="0" kern="1200" dirty="0" err="1" smtClean="0">
                <a:solidFill>
                  <a:schemeClr val="tx1"/>
                </a:solidFill>
                <a:effectLst/>
                <a:latin typeface="+mn-lt"/>
                <a:ea typeface="+mn-ea"/>
                <a:cs typeface="+mn-cs"/>
              </a:rPr>
              <a:t>mainHolder</a:t>
            </a:r>
            <a:r>
              <a:rPr lang="en-US" sz="1200" b="0" i="0" kern="1200" dirty="0" smtClean="0">
                <a:solidFill>
                  <a:schemeClr val="tx1"/>
                </a:solidFill>
                <a:effectLst/>
                <a:latin typeface="+mn-lt"/>
                <a:ea typeface="+mn-ea"/>
                <a:cs typeface="+mn-cs"/>
              </a:rPr>
              <a:t>, you’ve added ?</a:t>
            </a:r>
            <a:r>
              <a:rPr lang="en-US" sz="1200" b="0" i="0" kern="1200" dirty="0" err="1" smtClean="0">
                <a:solidFill>
                  <a:schemeClr val="tx1"/>
                </a:solidFill>
                <a:effectLst/>
                <a:latin typeface="+mn-lt"/>
                <a:ea typeface="+mn-ea"/>
                <a:cs typeface="+mn-cs"/>
              </a:rPr>
              <a:t>android:selectableItemBackground</a:t>
            </a:r>
            <a:r>
              <a:rPr lang="en-US" sz="1200" b="0" i="0" kern="1200" dirty="0" smtClean="0">
                <a:solidFill>
                  <a:schemeClr val="tx1"/>
                </a:solidFill>
                <a:effectLst/>
                <a:latin typeface="+mn-lt"/>
                <a:ea typeface="+mn-ea"/>
                <a:cs typeface="+mn-cs"/>
              </a:rPr>
              <a:t> as the background. This enables the </a:t>
            </a:r>
            <a:r>
              <a:rPr lang="en-US" sz="1200" b="0" i="1" kern="1200" dirty="0" smtClean="0">
                <a:solidFill>
                  <a:schemeClr val="tx1"/>
                </a:solidFill>
                <a:effectLst/>
                <a:latin typeface="+mn-lt"/>
                <a:ea typeface="+mn-ea"/>
                <a:cs typeface="+mn-cs"/>
              </a:rPr>
              <a:t>ripple</a:t>
            </a:r>
            <a:r>
              <a:rPr lang="en-US" sz="1200" b="0" i="0" kern="1200" dirty="0" smtClean="0">
                <a:solidFill>
                  <a:schemeClr val="tx1"/>
                </a:solidFill>
                <a:effectLst/>
                <a:latin typeface="+mn-lt"/>
                <a:ea typeface="+mn-ea"/>
                <a:cs typeface="+mn-cs"/>
              </a:rPr>
              <a:t> effect animation when the user touches a cell, as seen in many Android apps now. </a:t>
            </a:r>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13</a:t>
            </a:fld>
            <a:endParaRPr lang="en-US"/>
          </a:p>
        </p:txBody>
      </p:sp>
    </p:spTree>
    <p:extLst>
      <p:ext uri="{BB962C8B-B14F-4D97-AF65-F5344CB8AC3E}">
        <p14:creationId xmlns:p14="http://schemas.microsoft.com/office/powerpoint/2010/main" val="14135278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You’re going to use an adapter for the </a:t>
            </a:r>
            <a:r>
              <a:rPr lang="en-US" dirty="0" err="1" smtClean="0"/>
              <a:t>RecyclerView</a:t>
            </a:r>
            <a:r>
              <a:rPr lang="en-US" sz="1200" b="0" i="0" kern="1200" dirty="0" smtClean="0">
                <a:solidFill>
                  <a:schemeClr val="tx1"/>
                </a:solidFill>
                <a:effectLst/>
                <a:latin typeface="+mn-lt"/>
                <a:ea typeface="+mn-ea"/>
                <a:cs typeface="+mn-cs"/>
              </a:rPr>
              <a:t> to bind data to the view. In the </a:t>
            </a:r>
            <a:r>
              <a:rPr lang="en-US" sz="1200" b="1" i="1" kern="1200" dirty="0" smtClean="0">
                <a:solidFill>
                  <a:schemeClr val="tx1"/>
                </a:solidFill>
                <a:effectLst/>
                <a:latin typeface="+mn-lt"/>
                <a:ea typeface="+mn-ea"/>
                <a:cs typeface="+mn-cs"/>
              </a:rPr>
              <a:t>Java</a:t>
            </a:r>
            <a:r>
              <a:rPr lang="en-US" sz="1200" b="0" i="0" kern="1200" dirty="0" smtClean="0">
                <a:solidFill>
                  <a:schemeClr val="tx1"/>
                </a:solidFill>
                <a:effectLst/>
                <a:latin typeface="+mn-lt"/>
                <a:ea typeface="+mn-ea"/>
                <a:cs typeface="+mn-cs"/>
              </a:rPr>
              <a:t> folder, right-click on the </a:t>
            </a:r>
            <a:r>
              <a:rPr lang="en-US" sz="1200" b="1" i="1" kern="1200" dirty="0" err="1" smtClean="0">
                <a:solidFill>
                  <a:schemeClr val="tx1"/>
                </a:solidFill>
                <a:effectLst/>
                <a:latin typeface="+mn-lt"/>
                <a:ea typeface="+mn-ea"/>
                <a:cs typeface="+mn-cs"/>
              </a:rPr>
              <a:t>bhouse.travellist_starterproject</a:t>
            </a:r>
            <a:r>
              <a:rPr lang="en-US" sz="1200" b="0" i="0" kern="1200" dirty="0" smtClean="0">
                <a:solidFill>
                  <a:schemeClr val="tx1"/>
                </a:solidFill>
                <a:effectLst/>
                <a:latin typeface="+mn-lt"/>
                <a:ea typeface="+mn-ea"/>
                <a:cs typeface="+mn-cs"/>
              </a:rPr>
              <a:t> package and select </a:t>
            </a:r>
            <a:r>
              <a:rPr lang="en-US" sz="1200" b="1" i="1" kern="1200" dirty="0" smtClean="0">
                <a:solidFill>
                  <a:schemeClr val="tx1"/>
                </a:solidFill>
                <a:effectLst/>
                <a:latin typeface="+mn-lt"/>
                <a:ea typeface="+mn-ea"/>
                <a:cs typeface="+mn-cs"/>
              </a:rPr>
              <a:t>New\Java class</a:t>
            </a:r>
            <a:r>
              <a:rPr lang="en-US" sz="1200" b="0" i="0" kern="1200" dirty="0" smtClean="0">
                <a:solidFill>
                  <a:schemeClr val="tx1"/>
                </a:solidFill>
                <a:effectLst/>
                <a:latin typeface="+mn-lt"/>
                <a:ea typeface="+mn-ea"/>
                <a:cs typeface="+mn-cs"/>
              </a:rPr>
              <a:t>. Call </a:t>
            </a:r>
            <a:r>
              <a:rPr lang="en-US" sz="1200" b="0" i="0" kern="1200" smtClean="0">
                <a:solidFill>
                  <a:schemeClr val="tx1"/>
                </a:solidFill>
                <a:effectLst/>
                <a:latin typeface="+mn-lt"/>
                <a:ea typeface="+mn-ea"/>
                <a:cs typeface="+mn-cs"/>
              </a:rPr>
              <a:t>the class</a:t>
            </a:r>
            <a:r>
              <a:rPr lang="en-US" sz="1200" b="1" i="1" kern="1200" smtClean="0">
                <a:solidFill>
                  <a:schemeClr val="tx1"/>
                </a:solidFill>
                <a:effectLst/>
                <a:latin typeface="+mn-lt"/>
                <a:ea typeface="+mn-ea"/>
                <a:cs typeface="+mn-cs"/>
              </a:rPr>
              <a:t>TravelListAdapter</a:t>
            </a:r>
            <a:r>
              <a:rPr lang="en-US" sz="1200" b="0" i="0" kern="1200" dirty="0" smtClean="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14</a:t>
            </a:fld>
            <a:endParaRPr lang="en-US"/>
          </a:p>
        </p:txBody>
      </p:sp>
    </p:spTree>
    <p:extLst>
      <p:ext uri="{BB962C8B-B14F-4D97-AF65-F5344CB8AC3E}">
        <p14:creationId xmlns:p14="http://schemas.microsoft.com/office/powerpoint/2010/main" val="2781055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smtClean="0">
                <a:solidFill>
                  <a:schemeClr val="tx1"/>
                </a:solidFill>
                <a:effectLst/>
                <a:latin typeface="+mn-lt"/>
                <a:ea typeface="+mn-ea"/>
                <a:cs typeface="+mn-cs"/>
              </a:rPr>
              <a:t>A couple of things are happening above:</a:t>
            </a:r>
          </a:p>
          <a:p>
            <a:pPr fontAlgn="base"/>
            <a:r>
              <a:rPr lang="en-US" sz="1200" b="0" i="0" kern="1200" dirty="0" smtClean="0">
                <a:solidFill>
                  <a:schemeClr val="tx1"/>
                </a:solidFill>
                <a:effectLst/>
                <a:latin typeface="+mn-lt"/>
                <a:ea typeface="+mn-ea"/>
                <a:cs typeface="+mn-cs"/>
              </a:rPr>
              <a:t>1. make </a:t>
            </a:r>
            <a:r>
              <a:rPr lang="en-US" sz="1200" b="0" i="0" kern="1200" dirty="0" err="1" smtClean="0">
                <a:solidFill>
                  <a:schemeClr val="tx1"/>
                </a:solidFill>
                <a:effectLst/>
                <a:latin typeface="+mn-lt"/>
                <a:ea typeface="+mn-ea"/>
                <a:cs typeface="+mn-cs"/>
              </a:rPr>
              <a:t>TravelListAdapter</a:t>
            </a:r>
            <a:r>
              <a:rPr lang="en-US" sz="1200" b="0" i="0" kern="1200" dirty="0" smtClean="0">
                <a:solidFill>
                  <a:schemeClr val="tx1"/>
                </a:solidFill>
                <a:effectLst/>
                <a:latin typeface="+mn-lt"/>
                <a:ea typeface="+mn-ea"/>
                <a:cs typeface="+mn-cs"/>
              </a:rPr>
              <a:t> extend </a:t>
            </a:r>
            <a:r>
              <a:rPr lang="en-US" sz="1200" b="0" i="0" kern="1200" dirty="0" err="1" smtClean="0">
                <a:solidFill>
                  <a:schemeClr val="tx1"/>
                </a:solidFill>
                <a:effectLst/>
                <a:latin typeface="+mn-lt"/>
                <a:ea typeface="+mn-ea"/>
                <a:cs typeface="+mn-cs"/>
              </a:rPr>
              <a:t>Recycler.Adapter</a:t>
            </a:r>
            <a:r>
              <a:rPr lang="en-US" sz="1200" b="0" i="0" kern="1200" dirty="0" smtClean="0">
                <a:solidFill>
                  <a:schemeClr val="tx1"/>
                </a:solidFill>
                <a:effectLst/>
                <a:latin typeface="+mn-lt"/>
                <a:ea typeface="+mn-ea"/>
                <a:cs typeface="+mn-cs"/>
              </a:rPr>
              <a:t> so that you can implement logic for the override methods you’ll add soon.</a:t>
            </a:r>
          </a:p>
          <a:p>
            <a:pPr fontAlgn="base"/>
            <a:r>
              <a:rPr lang="en-US" sz="1200" b="0" i="0" kern="1200" dirty="0" smtClean="0">
                <a:solidFill>
                  <a:schemeClr val="tx1"/>
                </a:solidFill>
                <a:effectLst/>
                <a:latin typeface="+mn-lt"/>
                <a:ea typeface="+mn-ea"/>
                <a:cs typeface="+mn-cs"/>
              </a:rPr>
              <a:t>2. add a constructor where the context can be passed when you create an instance </a:t>
            </a:r>
            <a:r>
              <a:rPr lang="en-US" sz="1200" b="0" i="0" kern="1200" dirty="0" err="1" smtClean="0">
                <a:solidFill>
                  <a:schemeClr val="tx1"/>
                </a:solidFill>
                <a:effectLst/>
                <a:latin typeface="+mn-lt"/>
                <a:ea typeface="+mn-ea"/>
                <a:cs typeface="+mn-cs"/>
              </a:rPr>
              <a:t>ofTravelListAdapter</a:t>
            </a:r>
            <a:r>
              <a:rPr lang="en-US" sz="1200" b="0" i="0" kern="1200" dirty="0" smtClean="0">
                <a:solidFill>
                  <a:schemeClr val="tx1"/>
                </a:solidFill>
                <a:effectLst/>
                <a:latin typeface="+mn-lt"/>
                <a:ea typeface="+mn-ea"/>
                <a:cs typeface="+mn-cs"/>
              </a:rPr>
              <a:t> in </a:t>
            </a:r>
            <a:r>
              <a:rPr lang="en-US" sz="1200" b="0" i="0" kern="1200" dirty="0" err="1" smtClean="0">
                <a:solidFill>
                  <a:schemeClr val="tx1"/>
                </a:solidFill>
                <a:effectLst/>
                <a:latin typeface="+mn-lt"/>
                <a:ea typeface="+mn-ea"/>
                <a:cs typeface="+mn-cs"/>
              </a:rPr>
              <a:t>MainActivity</a:t>
            </a:r>
            <a:r>
              <a:rPr lang="en-US" sz="1200" b="0" i="0" kern="1200" dirty="0" smtClean="0">
                <a:solidFill>
                  <a:schemeClr val="tx1"/>
                </a:solidFill>
                <a:effectLst/>
                <a:latin typeface="+mn-lt"/>
                <a:ea typeface="+mn-ea"/>
                <a:cs typeface="+mn-cs"/>
              </a:rPr>
              <a:t>, which you’ll do a bit later in the tutorial.</a:t>
            </a:r>
          </a:p>
          <a:p>
            <a:pPr fontAlgn="base"/>
            <a:r>
              <a:rPr lang="en-US" sz="1200" b="0" i="0" kern="1200" dirty="0" smtClean="0">
                <a:solidFill>
                  <a:schemeClr val="tx1"/>
                </a:solidFill>
                <a:effectLst/>
                <a:latin typeface="+mn-lt"/>
                <a:ea typeface="+mn-ea"/>
                <a:cs typeface="+mn-cs"/>
              </a:rPr>
              <a:t>3.</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create the </a:t>
            </a:r>
            <a:r>
              <a:rPr lang="en-US" sz="1200" b="0" i="0" kern="1200" dirty="0" err="1" smtClean="0">
                <a:solidFill>
                  <a:schemeClr val="tx1"/>
                </a:solidFill>
                <a:effectLst/>
                <a:latin typeface="+mn-lt"/>
                <a:ea typeface="+mn-ea"/>
                <a:cs typeface="+mn-cs"/>
              </a:rPr>
              <a:t>ViewHolder</a:t>
            </a:r>
            <a:r>
              <a:rPr lang="en-US" sz="1200" b="0" i="0" kern="1200" dirty="0" smtClean="0">
                <a:solidFill>
                  <a:schemeClr val="tx1"/>
                </a:solidFill>
                <a:effectLst/>
                <a:latin typeface="+mn-lt"/>
                <a:ea typeface="+mn-ea"/>
                <a:cs typeface="+mn-cs"/>
              </a:rPr>
              <a:t> class. Whereas the use of the </a:t>
            </a:r>
            <a:r>
              <a:rPr lang="en-US" sz="1200" b="0" i="0" kern="1200" dirty="0" err="1" smtClean="0">
                <a:solidFill>
                  <a:schemeClr val="tx1"/>
                </a:solidFill>
                <a:effectLst/>
                <a:latin typeface="+mn-lt"/>
                <a:ea typeface="+mn-ea"/>
                <a:cs typeface="+mn-cs"/>
              </a:rPr>
              <a:t>ViewHolder</a:t>
            </a:r>
            <a:r>
              <a:rPr lang="en-US" sz="1200" b="0" i="0" kern="1200" dirty="0" smtClean="0">
                <a:solidFill>
                  <a:schemeClr val="tx1"/>
                </a:solidFill>
                <a:effectLst/>
                <a:latin typeface="+mn-lt"/>
                <a:ea typeface="+mn-ea"/>
                <a:cs typeface="+mn-cs"/>
              </a:rPr>
              <a:t> pattern is optional in </a:t>
            </a:r>
            <a:r>
              <a:rPr lang="en-US" sz="1200" b="0" i="0" kern="1200" dirty="0" err="1" smtClean="0">
                <a:solidFill>
                  <a:schemeClr val="tx1"/>
                </a:solidFill>
                <a:effectLst/>
                <a:latin typeface="+mn-lt"/>
                <a:ea typeface="+mn-ea"/>
                <a:cs typeface="+mn-cs"/>
              </a:rPr>
              <a:t>ListView,RecyclerView</a:t>
            </a:r>
            <a:r>
              <a:rPr lang="en-US" sz="1200" b="0" i="0" kern="1200" dirty="0" smtClean="0">
                <a:solidFill>
                  <a:schemeClr val="tx1"/>
                </a:solidFill>
                <a:effectLst/>
                <a:latin typeface="+mn-lt"/>
                <a:ea typeface="+mn-ea"/>
                <a:cs typeface="+mn-cs"/>
              </a:rPr>
              <a:t> enforces it. </a:t>
            </a:r>
          </a:p>
          <a:p>
            <a:pPr fontAlgn="base"/>
            <a:r>
              <a:rPr lang="en-US" sz="1200" b="0" i="0" kern="1200" dirty="0" smtClean="0">
                <a:solidFill>
                  <a:schemeClr val="tx1"/>
                </a:solidFill>
                <a:effectLst/>
                <a:latin typeface="+mn-lt"/>
                <a:ea typeface="+mn-ea"/>
                <a:cs typeface="+mn-cs"/>
              </a:rPr>
              <a:t>This improves scrolling and performance by avoiding </a:t>
            </a:r>
            <a:r>
              <a:rPr lang="en-US" sz="1200" b="0" i="0" kern="1200" dirty="0" err="1" smtClean="0">
                <a:solidFill>
                  <a:schemeClr val="tx1"/>
                </a:solidFill>
                <a:effectLst/>
                <a:latin typeface="+mn-lt"/>
                <a:ea typeface="+mn-ea"/>
                <a:cs typeface="+mn-cs"/>
              </a:rPr>
              <a:t>findViewById</a:t>
            </a:r>
            <a:r>
              <a:rPr lang="en-US" sz="1200" b="0" i="0" kern="1200" dirty="0" smtClean="0">
                <a:solidFill>
                  <a:schemeClr val="tx1"/>
                </a:solidFill>
                <a:effectLst/>
                <a:latin typeface="+mn-lt"/>
                <a:ea typeface="+mn-ea"/>
                <a:cs typeface="+mn-cs"/>
              </a:rPr>
              <a:t>() for each cell.</a:t>
            </a: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2869989-EB00-4EE7-BCB5-25BDC5BB29F8}" type="slidenum">
              <a:rPr lang="en-US" smtClean="0"/>
              <a:t>15</a:t>
            </a:fld>
            <a:endParaRPr lang="en-US"/>
          </a:p>
        </p:txBody>
      </p:sp>
    </p:spTree>
    <p:extLst>
      <p:ext uri="{BB962C8B-B14F-4D97-AF65-F5344CB8AC3E}">
        <p14:creationId xmlns:p14="http://schemas.microsoft.com/office/powerpoint/2010/main" val="15471938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smtClean="0">
                <a:solidFill>
                  <a:schemeClr val="tx1"/>
                </a:solidFill>
                <a:effectLst/>
                <a:latin typeface="+mn-lt"/>
                <a:ea typeface="+mn-ea"/>
                <a:cs typeface="+mn-cs"/>
              </a:rPr>
              <a:t>Here’s what’s happening:</a:t>
            </a:r>
          </a:p>
          <a:p>
            <a:pPr fontAlgn="base"/>
            <a:r>
              <a:rPr lang="en-US" sz="1200" b="0" i="0" kern="1200" dirty="0" err="1" smtClean="0">
                <a:solidFill>
                  <a:schemeClr val="tx1"/>
                </a:solidFill>
                <a:effectLst/>
                <a:latin typeface="+mn-lt"/>
                <a:ea typeface="+mn-ea"/>
                <a:cs typeface="+mn-cs"/>
              </a:rPr>
              <a:t>getItemCount</a:t>
            </a:r>
            <a:r>
              <a:rPr lang="en-US" sz="1200" b="0" i="0" kern="1200" dirty="0" smtClean="0">
                <a:solidFill>
                  <a:schemeClr val="tx1"/>
                </a:solidFill>
                <a:effectLst/>
                <a:latin typeface="+mn-lt"/>
                <a:ea typeface="+mn-ea"/>
                <a:cs typeface="+mn-cs"/>
              </a:rPr>
              <a:t>() returns the number of items from your data array. In this case, you’re using the size of the </a:t>
            </a:r>
            <a:r>
              <a:rPr lang="en-US" sz="1200" b="0" i="0" kern="1200" dirty="0" err="1" smtClean="0">
                <a:solidFill>
                  <a:schemeClr val="tx1"/>
                </a:solidFill>
                <a:effectLst/>
                <a:latin typeface="+mn-lt"/>
                <a:ea typeface="+mn-ea"/>
                <a:cs typeface="+mn-cs"/>
              </a:rPr>
              <a:t>PlaceData.placeList</a:t>
            </a:r>
            <a:r>
              <a:rPr lang="en-US" sz="1200" b="0" i="0" kern="1200" dirty="0" smtClean="0">
                <a:solidFill>
                  <a:schemeClr val="tx1"/>
                </a:solidFill>
                <a:effectLst/>
                <a:latin typeface="+mn-lt"/>
                <a:ea typeface="+mn-ea"/>
                <a:cs typeface="+mn-cs"/>
              </a:rPr>
              <a:t>().</a:t>
            </a:r>
          </a:p>
          <a:p>
            <a:pPr fontAlgn="base"/>
            <a:r>
              <a:rPr lang="en-US" sz="1200" b="0" i="0" kern="1200" dirty="0" err="1" smtClean="0">
                <a:solidFill>
                  <a:schemeClr val="tx1"/>
                </a:solidFill>
                <a:effectLst/>
                <a:latin typeface="+mn-lt"/>
                <a:ea typeface="+mn-ea"/>
                <a:cs typeface="+mn-cs"/>
              </a:rPr>
              <a:t>onCreateViewHolder</a:t>
            </a:r>
            <a:r>
              <a:rPr lang="en-US" sz="1200" b="0" i="0" kern="1200" dirty="0" smtClean="0">
                <a:solidFill>
                  <a:schemeClr val="tx1"/>
                </a:solidFill>
                <a:effectLst/>
                <a:latin typeface="+mn-lt"/>
                <a:ea typeface="+mn-ea"/>
                <a:cs typeface="+mn-cs"/>
              </a:rPr>
              <a:t>(...) returns a new instance of your </a:t>
            </a:r>
            <a:r>
              <a:rPr lang="en-US" sz="1200" b="0" i="0" kern="1200" dirty="0" err="1" smtClean="0">
                <a:solidFill>
                  <a:schemeClr val="tx1"/>
                </a:solidFill>
                <a:effectLst/>
                <a:latin typeface="+mn-lt"/>
                <a:ea typeface="+mn-ea"/>
                <a:cs typeface="+mn-cs"/>
              </a:rPr>
              <a:t>ViewHolder</a:t>
            </a:r>
            <a:r>
              <a:rPr lang="en-US" sz="1200" b="0" i="0" kern="1200" dirty="0" smtClean="0">
                <a:solidFill>
                  <a:schemeClr val="tx1"/>
                </a:solidFill>
                <a:effectLst/>
                <a:latin typeface="+mn-lt"/>
                <a:ea typeface="+mn-ea"/>
                <a:cs typeface="+mn-cs"/>
              </a:rPr>
              <a:t> by passing an inflated view of </a:t>
            </a:r>
            <a:r>
              <a:rPr lang="en-US" sz="1200" b="0" i="0" kern="1200" dirty="0" err="1" smtClean="0">
                <a:solidFill>
                  <a:schemeClr val="tx1"/>
                </a:solidFill>
                <a:effectLst/>
                <a:latin typeface="+mn-lt"/>
                <a:ea typeface="+mn-ea"/>
                <a:cs typeface="+mn-cs"/>
              </a:rPr>
              <a:t>row_places</a:t>
            </a:r>
            <a:r>
              <a:rPr lang="en-US" sz="1200" b="0" i="0" kern="1200" dirty="0" smtClean="0">
                <a:solidFill>
                  <a:schemeClr val="tx1"/>
                </a:solidFill>
                <a:effectLst/>
                <a:latin typeface="+mn-lt"/>
                <a:ea typeface="+mn-ea"/>
                <a:cs typeface="+mn-cs"/>
              </a:rPr>
              <a:t>.</a:t>
            </a:r>
          </a:p>
          <a:p>
            <a:pPr fontAlgn="base"/>
            <a:r>
              <a:rPr lang="en-US" sz="1200" b="0" i="0" kern="1200" dirty="0" err="1" smtClean="0">
                <a:solidFill>
                  <a:schemeClr val="tx1"/>
                </a:solidFill>
                <a:effectLst/>
                <a:latin typeface="+mn-lt"/>
                <a:ea typeface="+mn-ea"/>
                <a:cs typeface="+mn-cs"/>
              </a:rPr>
              <a:t>onBindViewHolder</a:t>
            </a:r>
            <a:r>
              <a:rPr lang="en-US" sz="1200" b="0" i="0" kern="1200" dirty="0" smtClean="0">
                <a:solidFill>
                  <a:schemeClr val="tx1"/>
                </a:solidFill>
                <a:effectLst/>
                <a:latin typeface="+mn-lt"/>
                <a:ea typeface="+mn-ea"/>
                <a:cs typeface="+mn-cs"/>
              </a:rPr>
              <a:t>(...) binds the Place object to the UI elements in </a:t>
            </a:r>
            <a:r>
              <a:rPr lang="en-US" sz="1200" b="0" i="0" kern="1200" dirty="0" err="1" smtClean="0">
                <a:solidFill>
                  <a:schemeClr val="tx1"/>
                </a:solidFill>
                <a:effectLst/>
                <a:latin typeface="+mn-lt"/>
                <a:ea typeface="+mn-ea"/>
                <a:cs typeface="+mn-cs"/>
              </a:rPr>
              <a:t>ViewHolder</a:t>
            </a:r>
            <a:r>
              <a:rPr lang="en-US" sz="1200" b="0" i="0" kern="1200" dirty="0" smtClean="0">
                <a:solidFill>
                  <a:schemeClr val="tx1"/>
                </a:solidFill>
                <a:effectLst/>
                <a:latin typeface="+mn-lt"/>
                <a:ea typeface="+mn-ea"/>
                <a:cs typeface="+mn-cs"/>
              </a:rPr>
              <a:t>. You’ll use Picasso to cache the images for the list.</a:t>
            </a:r>
          </a:p>
          <a:p>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16</a:t>
            </a:fld>
            <a:endParaRPr lang="en-US"/>
          </a:p>
        </p:txBody>
      </p:sp>
    </p:spTree>
    <p:extLst>
      <p:ext uri="{BB962C8B-B14F-4D97-AF65-F5344CB8AC3E}">
        <p14:creationId xmlns:p14="http://schemas.microsoft.com/office/powerpoint/2010/main" val="12492637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Add a field in </a:t>
            </a:r>
            <a:r>
              <a:rPr lang="en-US" dirty="0" err="1" smtClean="0"/>
              <a:t>MainActivity</a:t>
            </a:r>
            <a:r>
              <a:rPr lang="en-US" sz="1200" b="0" i="0" kern="1200" dirty="0" smtClean="0">
                <a:solidFill>
                  <a:schemeClr val="tx1"/>
                </a:solidFill>
                <a:effectLst/>
                <a:latin typeface="+mn-lt"/>
                <a:ea typeface="+mn-ea"/>
                <a:cs typeface="+mn-cs"/>
              </a:rPr>
              <a:t> that will hold a reference to your adapter:</a:t>
            </a:r>
          </a:p>
          <a:p>
            <a:r>
              <a:rPr lang="en-US" sz="1200" b="0" i="0" kern="1200" dirty="0" smtClean="0">
                <a:solidFill>
                  <a:schemeClr val="tx1"/>
                </a:solidFill>
                <a:effectLst/>
                <a:latin typeface="+mn-lt"/>
                <a:ea typeface="+mn-ea"/>
                <a:cs typeface="+mn-cs"/>
              </a:rPr>
              <a:t>And then create an instance of your adapter and pass it to the </a:t>
            </a:r>
            <a:r>
              <a:rPr lang="en-US" dirty="0" err="1" smtClean="0"/>
              <a:t>RecyclerView</a:t>
            </a:r>
            <a:r>
              <a:rPr lang="en-US" sz="1200" b="0" i="0" kern="1200" dirty="0" smtClean="0">
                <a:solidFill>
                  <a:schemeClr val="tx1"/>
                </a:solidFill>
                <a:effectLst/>
                <a:latin typeface="+mn-lt"/>
                <a:ea typeface="+mn-ea"/>
                <a:cs typeface="+mn-cs"/>
              </a:rPr>
              <a:t> at the bottom of </a:t>
            </a:r>
            <a:r>
              <a:rPr lang="en-US" dirty="0" err="1" smtClean="0"/>
              <a:t>onCreate</a:t>
            </a:r>
            <a:r>
              <a:rPr lang="en-US" dirty="0" smtClean="0"/>
              <a:t>()</a:t>
            </a:r>
            <a:r>
              <a:rPr lang="en-US" sz="1200" b="0" i="0" kern="1200" dirty="0" smtClean="0">
                <a:solidFill>
                  <a:schemeClr val="tx1"/>
                </a:solidFill>
                <a:effectLst/>
                <a:latin typeface="+mn-lt"/>
                <a:ea typeface="+mn-ea"/>
                <a:cs typeface="+mn-cs"/>
              </a:rPr>
              <a:t>, just after you configure the layout manager:</a:t>
            </a:r>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17</a:t>
            </a:fld>
            <a:endParaRPr lang="en-US"/>
          </a:p>
        </p:txBody>
      </p:sp>
    </p:spTree>
    <p:extLst>
      <p:ext uri="{BB962C8B-B14F-4D97-AF65-F5344CB8AC3E}">
        <p14:creationId xmlns:p14="http://schemas.microsoft.com/office/powerpoint/2010/main" val="12561575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Unlike </a:t>
            </a:r>
            <a:r>
              <a:rPr lang="en-US" dirty="0" err="1" smtClean="0"/>
              <a:t>ListView</a:t>
            </a:r>
            <a:r>
              <a:rPr lang="en-US" sz="1200" b="0" i="0" kern="1200" dirty="0" smtClean="0">
                <a:solidFill>
                  <a:schemeClr val="tx1"/>
                </a:solidFill>
                <a:effectLst/>
                <a:latin typeface="+mn-lt"/>
                <a:ea typeface="+mn-ea"/>
                <a:cs typeface="+mn-cs"/>
              </a:rPr>
              <a:t>, </a:t>
            </a:r>
            <a:r>
              <a:rPr lang="en-US" dirty="0" err="1" smtClean="0"/>
              <a:t>RecyclerView</a:t>
            </a:r>
            <a:r>
              <a:rPr lang="en-US" sz="1200" b="0" i="0" kern="1200" dirty="0" smtClean="0">
                <a:solidFill>
                  <a:schemeClr val="tx1"/>
                </a:solidFill>
                <a:effectLst/>
                <a:latin typeface="+mn-lt"/>
                <a:ea typeface="+mn-ea"/>
                <a:cs typeface="+mn-cs"/>
              </a:rPr>
              <a:t> doesn’t come with an </a:t>
            </a:r>
            <a:r>
              <a:rPr lang="en-US" dirty="0" err="1" smtClean="0"/>
              <a:t>onItemClick</a:t>
            </a:r>
            <a:r>
              <a:rPr lang="en-US" sz="1200" b="0" i="0" kern="1200" dirty="0" smtClean="0">
                <a:solidFill>
                  <a:schemeClr val="tx1"/>
                </a:solidFill>
                <a:effectLst/>
                <a:latin typeface="+mn-lt"/>
                <a:ea typeface="+mn-ea"/>
                <a:cs typeface="+mn-cs"/>
              </a:rPr>
              <a:t> interface, so you have to implement one in the adapter. </a:t>
            </a:r>
          </a:p>
          <a:p>
            <a:r>
              <a:rPr lang="en-US" sz="1200" b="0" i="0" kern="1200" dirty="0" smtClean="0">
                <a:solidFill>
                  <a:schemeClr val="tx1"/>
                </a:solidFill>
                <a:effectLst/>
                <a:latin typeface="+mn-lt"/>
                <a:ea typeface="+mn-ea"/>
                <a:cs typeface="+mn-cs"/>
              </a:rPr>
              <a:t>Notice the new ripple effect every time you touch a row:</a:t>
            </a:r>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18</a:t>
            </a:fld>
            <a:endParaRPr lang="en-US"/>
          </a:p>
        </p:txBody>
      </p:sp>
    </p:spTree>
    <p:extLst>
      <p:ext uri="{BB962C8B-B14F-4D97-AF65-F5344CB8AC3E}">
        <p14:creationId xmlns:p14="http://schemas.microsoft.com/office/powerpoint/2010/main" val="21037534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In </a:t>
            </a:r>
            <a:r>
              <a:rPr lang="en-US" dirty="0" err="1" smtClean="0"/>
              <a:t>TravelListAdapter</a:t>
            </a:r>
            <a:r>
              <a:rPr lang="en-US" sz="1200" b="0" i="0" kern="1200" dirty="0" smtClean="0">
                <a:solidFill>
                  <a:schemeClr val="tx1"/>
                </a:solidFill>
                <a:effectLst/>
                <a:latin typeface="+mn-lt"/>
                <a:ea typeface="+mn-ea"/>
                <a:cs typeface="+mn-cs"/>
              </a:rPr>
              <a:t>, create a field to hold an instance of </a:t>
            </a:r>
            <a:r>
              <a:rPr lang="en-US" dirty="0" err="1" smtClean="0"/>
              <a:t>OnItemClickListener</a:t>
            </a:r>
            <a:r>
              <a:rPr lang="en-US" sz="1200" b="0" i="0" kern="1200" dirty="0" smtClean="0">
                <a:solidFill>
                  <a:schemeClr val="tx1"/>
                </a:solidFill>
                <a:effectLst/>
                <a:latin typeface="+mn-lt"/>
                <a:ea typeface="+mn-ea"/>
                <a:cs typeface="+mn-cs"/>
              </a:rPr>
              <a:t>. Add the following just below the existing fields</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Now implement </a:t>
            </a:r>
            <a:r>
              <a:rPr lang="en-US" dirty="0" err="1" smtClean="0"/>
              <a:t>View.OnClickListener</a:t>
            </a:r>
            <a:r>
              <a:rPr lang="en-US" sz="1200" b="0" i="0" kern="1200" dirty="0" smtClean="0">
                <a:solidFill>
                  <a:schemeClr val="tx1"/>
                </a:solidFill>
                <a:effectLst/>
                <a:latin typeface="+mn-lt"/>
                <a:ea typeface="+mn-ea"/>
                <a:cs typeface="+mn-cs"/>
              </a:rPr>
              <a:t> by adding the interface to the </a:t>
            </a:r>
            <a:r>
              <a:rPr lang="en-US" dirty="0" err="1" smtClean="0"/>
              <a:t>ViewHolder</a:t>
            </a:r>
            <a:r>
              <a:rPr lang="en-US" sz="1200" b="0" i="0" kern="1200" dirty="0" smtClean="0">
                <a:solidFill>
                  <a:schemeClr val="tx1"/>
                </a:solidFill>
                <a:effectLst/>
                <a:latin typeface="+mn-lt"/>
                <a:ea typeface="+mn-ea"/>
                <a:cs typeface="+mn-cs"/>
              </a:rPr>
              <a:t> inner class definition:</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Then add the </a:t>
            </a:r>
            <a:r>
              <a:rPr lang="en-US" sz="1200" b="0" i="0" kern="1200" dirty="0" err="1" smtClean="0">
                <a:solidFill>
                  <a:schemeClr val="tx1"/>
                </a:solidFill>
                <a:effectLst/>
                <a:latin typeface="+mn-lt"/>
                <a:ea typeface="+mn-ea"/>
                <a:cs typeface="+mn-cs"/>
              </a:rPr>
              <a:t>onClick</a:t>
            </a:r>
            <a:r>
              <a:rPr lang="en-US" sz="1200" b="0" i="0" kern="1200" dirty="0" smtClean="0">
                <a:solidFill>
                  <a:schemeClr val="tx1"/>
                </a:solidFill>
                <a:effectLst/>
                <a:latin typeface="+mn-lt"/>
                <a:ea typeface="+mn-ea"/>
                <a:cs typeface="+mn-cs"/>
              </a:rPr>
              <a:t>() method stub to the inner </a:t>
            </a:r>
            <a:r>
              <a:rPr lang="en-US" dirty="0" err="1" smtClean="0"/>
              <a:t>ViewHolder</a:t>
            </a:r>
            <a:r>
              <a:rPr lang="en-US" sz="1200" b="0" i="0" kern="1200" dirty="0" smtClean="0">
                <a:solidFill>
                  <a:schemeClr val="tx1"/>
                </a:solidFill>
                <a:effectLst/>
                <a:latin typeface="+mn-lt"/>
                <a:ea typeface="+mn-ea"/>
                <a:cs typeface="+mn-cs"/>
              </a:rPr>
              <a:t> class:</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Finally, hook the two up by adding </a:t>
            </a:r>
            <a:r>
              <a:rPr lang="en-US" sz="1200" b="0" i="0" kern="1200" smtClean="0">
                <a:solidFill>
                  <a:schemeClr val="tx1"/>
                </a:solidFill>
                <a:effectLst/>
                <a:latin typeface="+mn-lt"/>
                <a:ea typeface="+mn-ea"/>
                <a:cs typeface="+mn-cs"/>
              </a:rPr>
              <a:t>placeHolder.setOnClickListener </a:t>
            </a:r>
            <a:r>
              <a:rPr lang="en-US" sz="1200" b="0" i="0" kern="1200" dirty="0" smtClean="0">
                <a:solidFill>
                  <a:schemeClr val="tx1"/>
                </a:solidFill>
                <a:effectLst/>
                <a:latin typeface="+mn-lt"/>
                <a:ea typeface="+mn-ea"/>
                <a:cs typeface="+mn-cs"/>
              </a:rPr>
              <a:t>to the bottom of </a:t>
            </a:r>
            <a:r>
              <a:rPr lang="en-US" dirty="0" err="1" smtClean="0"/>
              <a:t>ViewHolder</a:t>
            </a:r>
            <a:r>
              <a:rPr lang="en-US" dirty="0" smtClean="0"/>
              <a:t>()</a:t>
            </a:r>
            <a:r>
              <a:rPr lang="en-US" sz="1200" b="0" i="0" kern="1200" dirty="0" smtClean="0">
                <a:solidFill>
                  <a:schemeClr val="tx1"/>
                </a:solidFill>
                <a:effectLst/>
                <a:latin typeface="+mn-lt"/>
                <a:ea typeface="+mn-ea"/>
                <a:cs typeface="+mn-cs"/>
              </a:rPr>
              <a:t>:</a:t>
            </a:r>
          </a:p>
          <a:p>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2869989-EB00-4EE7-BCB5-25BDC5BB29F8}" type="slidenum">
              <a:rPr lang="en-US" smtClean="0"/>
              <a:t>19</a:t>
            </a:fld>
            <a:endParaRPr lang="en-US"/>
          </a:p>
        </p:txBody>
      </p:sp>
    </p:spTree>
    <p:extLst>
      <p:ext uri="{BB962C8B-B14F-4D97-AF65-F5344CB8AC3E}">
        <p14:creationId xmlns:p14="http://schemas.microsoft.com/office/powerpoint/2010/main" val="11883394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smtClean="0">
                <a:solidFill>
                  <a:schemeClr val="tx1"/>
                </a:solidFill>
                <a:effectLst/>
                <a:latin typeface="+mn-lt"/>
                <a:ea typeface="+mn-ea"/>
                <a:cs typeface="+mn-cs"/>
              </a:rPr>
              <a:t>You need to do a few more things to implement the </a:t>
            </a:r>
            <a:r>
              <a:rPr lang="en-US" sz="1200" b="0" i="0" kern="1200" dirty="0" err="1" smtClean="0">
                <a:solidFill>
                  <a:schemeClr val="tx1"/>
                </a:solidFill>
                <a:effectLst/>
                <a:latin typeface="+mn-lt"/>
                <a:ea typeface="+mn-ea"/>
                <a:cs typeface="+mn-cs"/>
              </a:rPr>
              <a:t>onClick</a:t>
            </a:r>
            <a:r>
              <a:rPr lang="en-US" sz="1200" b="0" i="0" kern="1200" dirty="0" smtClean="0">
                <a:solidFill>
                  <a:schemeClr val="tx1"/>
                </a:solidFill>
                <a:effectLst/>
                <a:latin typeface="+mn-lt"/>
                <a:ea typeface="+mn-ea"/>
                <a:cs typeface="+mn-cs"/>
              </a:rPr>
              <a:t> interface for the </a:t>
            </a:r>
            <a:r>
              <a:rPr lang="en-US" sz="1200" b="0" i="0" kern="1200" dirty="0" err="1" smtClean="0">
                <a:solidFill>
                  <a:schemeClr val="tx1"/>
                </a:solidFill>
                <a:effectLst/>
                <a:latin typeface="+mn-lt"/>
                <a:ea typeface="+mn-ea"/>
                <a:cs typeface="+mn-cs"/>
              </a:rPr>
              <a:t>RecyclerView</a:t>
            </a:r>
            <a:r>
              <a:rPr lang="en-US" sz="1200" b="0" i="0" kern="1200" dirty="0" smtClean="0">
                <a:solidFill>
                  <a:schemeClr val="tx1"/>
                </a:solidFill>
                <a:effectLst/>
                <a:latin typeface="+mn-lt"/>
                <a:ea typeface="+mn-ea"/>
                <a:cs typeface="+mn-cs"/>
              </a:rPr>
              <a:t>. </a:t>
            </a:r>
          </a:p>
          <a:p>
            <a:pPr fontAlgn="base"/>
            <a:r>
              <a:rPr lang="en-US" sz="1200" b="0" i="0" kern="1200" dirty="0" smtClean="0">
                <a:solidFill>
                  <a:schemeClr val="tx1"/>
                </a:solidFill>
                <a:effectLst/>
                <a:latin typeface="+mn-lt"/>
                <a:ea typeface="+mn-ea"/>
                <a:cs typeface="+mn-cs"/>
              </a:rPr>
              <a:t>First, after the inner </a:t>
            </a:r>
            <a:r>
              <a:rPr lang="en-US" sz="1200" b="0" i="0" kern="1200" dirty="0" err="1" smtClean="0">
                <a:solidFill>
                  <a:schemeClr val="tx1"/>
                </a:solidFill>
                <a:effectLst/>
                <a:latin typeface="+mn-lt"/>
                <a:ea typeface="+mn-ea"/>
                <a:cs typeface="+mn-cs"/>
              </a:rPr>
              <a:t>ViewHolder</a:t>
            </a:r>
            <a:r>
              <a:rPr lang="en-US" sz="1200" b="0" i="0" kern="1200" dirty="0" smtClean="0">
                <a:solidFill>
                  <a:schemeClr val="tx1"/>
                </a:solidFill>
                <a:effectLst/>
                <a:latin typeface="+mn-lt"/>
                <a:ea typeface="+mn-ea"/>
                <a:cs typeface="+mn-cs"/>
              </a:rPr>
              <a:t> class definition add the </a:t>
            </a:r>
            <a:r>
              <a:rPr lang="en-US" sz="1200" b="0" i="0" kern="1200" dirty="0" err="1" smtClean="0">
                <a:solidFill>
                  <a:schemeClr val="tx1"/>
                </a:solidFill>
                <a:effectLst/>
                <a:latin typeface="+mn-lt"/>
                <a:ea typeface="+mn-ea"/>
                <a:cs typeface="+mn-cs"/>
              </a:rPr>
              <a:t>OnItemClickListener</a:t>
            </a:r>
            <a:r>
              <a:rPr lang="en-US" sz="1200" b="0" i="0" kern="1200" dirty="0" smtClean="0">
                <a:solidFill>
                  <a:schemeClr val="tx1"/>
                </a:solidFill>
                <a:effectLst/>
                <a:latin typeface="+mn-lt"/>
                <a:ea typeface="+mn-ea"/>
                <a:cs typeface="+mn-cs"/>
              </a:rPr>
              <a:t>:</a:t>
            </a:r>
          </a:p>
          <a:p>
            <a:pPr fontAlgn="base"/>
            <a:endParaRPr lang="en-US" sz="1200" b="0" i="0" kern="1200" dirty="0" smtClean="0">
              <a:solidFill>
                <a:schemeClr val="tx1"/>
              </a:solidFill>
              <a:effectLst/>
              <a:latin typeface="+mn-lt"/>
              <a:ea typeface="+mn-ea"/>
              <a:cs typeface="+mn-cs"/>
            </a:endParaRPr>
          </a:p>
          <a:p>
            <a:pPr fontAlgn="base"/>
            <a:r>
              <a:rPr lang="en-US" sz="1200" b="0" i="0" kern="1200" dirty="0" smtClean="0">
                <a:solidFill>
                  <a:schemeClr val="tx1"/>
                </a:solidFill>
                <a:effectLst/>
                <a:latin typeface="+mn-lt"/>
                <a:ea typeface="+mn-ea"/>
                <a:cs typeface="+mn-cs"/>
              </a:rPr>
              <a:t>Next, add the setter method of the </a:t>
            </a:r>
            <a:r>
              <a:rPr lang="en-US" dirty="0" err="1" smtClean="0"/>
              <a:t>onClickListener</a:t>
            </a:r>
            <a:r>
              <a:rPr lang="en-US" sz="1200" b="0" i="0" kern="1200" dirty="0" smtClean="0">
                <a:solidFill>
                  <a:schemeClr val="tx1"/>
                </a:solidFill>
                <a:effectLst/>
                <a:latin typeface="+mn-lt"/>
                <a:ea typeface="+mn-ea"/>
                <a:cs typeface="+mn-cs"/>
              </a:rPr>
              <a:t>:</a:t>
            </a:r>
          </a:p>
          <a:p>
            <a:pPr fontAlgn="base"/>
            <a:endParaRPr lang="en-US" sz="1200" b="0" i="0" kern="1200" dirty="0" smtClean="0">
              <a:solidFill>
                <a:schemeClr val="tx1"/>
              </a:solidFill>
              <a:effectLst/>
              <a:latin typeface="+mn-lt"/>
              <a:ea typeface="+mn-ea"/>
              <a:cs typeface="+mn-cs"/>
            </a:endParaRPr>
          </a:p>
          <a:p>
            <a:pPr fontAlgn="base"/>
            <a:r>
              <a:rPr lang="en-US" sz="1200" b="0" i="0" kern="1200" dirty="0" smtClean="0">
                <a:solidFill>
                  <a:schemeClr val="tx1"/>
                </a:solidFill>
                <a:effectLst/>
                <a:latin typeface="+mn-lt"/>
                <a:ea typeface="+mn-ea"/>
                <a:cs typeface="+mn-cs"/>
              </a:rPr>
              <a:t>Now implement the logic in the empty </a:t>
            </a:r>
            <a:r>
              <a:rPr lang="en-US" dirty="0" err="1" smtClean="0"/>
              <a:t>onClick</a:t>
            </a:r>
            <a:r>
              <a:rPr lang="en-US" dirty="0" smtClean="0"/>
              <a:t>()</a:t>
            </a:r>
            <a:r>
              <a:rPr lang="en-US" sz="1200" b="0" i="0" kern="1200" dirty="0" smtClean="0">
                <a:solidFill>
                  <a:schemeClr val="tx1"/>
                </a:solidFill>
                <a:effectLst/>
                <a:latin typeface="+mn-lt"/>
                <a:ea typeface="+mn-ea"/>
                <a:cs typeface="+mn-cs"/>
              </a:rPr>
              <a:t> stub </a:t>
            </a:r>
            <a:r>
              <a:rPr lang="en-US" sz="1200" b="1" i="1" kern="1200" dirty="0" smtClean="0">
                <a:solidFill>
                  <a:schemeClr val="tx1"/>
                </a:solidFill>
                <a:effectLst/>
                <a:latin typeface="+mn-lt"/>
                <a:ea typeface="+mn-ea"/>
                <a:cs typeface="+mn-cs"/>
              </a:rPr>
              <a:t>within</a:t>
            </a:r>
            <a:r>
              <a:rPr lang="en-US" sz="1200" b="0" i="0" kern="1200" dirty="0" smtClean="0">
                <a:solidFill>
                  <a:schemeClr val="tx1"/>
                </a:solidFill>
                <a:effectLst/>
                <a:latin typeface="+mn-lt"/>
                <a:ea typeface="+mn-ea"/>
                <a:cs typeface="+mn-cs"/>
              </a:rPr>
              <a:t> the inner </a:t>
            </a:r>
            <a:r>
              <a:rPr lang="en-US" dirty="0" err="1" smtClean="0"/>
              <a:t>ViewHolder</a:t>
            </a:r>
            <a:r>
              <a:rPr lang="en-US" sz="1200" b="0" i="0" kern="1200" dirty="0" smtClean="0">
                <a:solidFill>
                  <a:schemeClr val="tx1"/>
                </a:solidFill>
                <a:effectLst/>
                <a:latin typeface="+mn-lt"/>
                <a:ea typeface="+mn-ea"/>
                <a:cs typeface="+mn-cs"/>
              </a:rPr>
              <a:t> class:</a:t>
            </a:r>
          </a:p>
          <a:p>
            <a:pPr fontAlgn="base"/>
            <a:endParaRPr lang="en-US" sz="1200" b="0" i="0" kern="1200" dirty="0" smtClean="0">
              <a:solidFill>
                <a:schemeClr val="tx1"/>
              </a:solidFill>
              <a:effectLst/>
              <a:latin typeface="+mn-lt"/>
              <a:ea typeface="+mn-ea"/>
              <a:cs typeface="+mn-cs"/>
            </a:endParaRPr>
          </a:p>
          <a:p>
            <a:pPr fontAlgn="base"/>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2869989-EB00-4EE7-BCB5-25BDC5BB29F8}" type="slidenum">
              <a:rPr lang="en-US" smtClean="0"/>
              <a:t>20</a:t>
            </a:fld>
            <a:endParaRPr lang="en-US"/>
          </a:p>
        </p:txBody>
      </p:sp>
    </p:spTree>
    <p:extLst>
      <p:ext uri="{BB962C8B-B14F-4D97-AF65-F5344CB8AC3E}">
        <p14:creationId xmlns:p14="http://schemas.microsoft.com/office/powerpoint/2010/main" val="13393635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smtClean="0">
                <a:solidFill>
                  <a:schemeClr val="tx1"/>
                </a:solidFill>
                <a:effectLst/>
                <a:latin typeface="+mn-lt"/>
                <a:ea typeface="+mn-ea"/>
                <a:cs typeface="+mn-cs"/>
              </a:rPr>
              <a:t>In </a:t>
            </a:r>
            <a:r>
              <a:rPr lang="en-US" dirty="0" err="1" smtClean="0"/>
              <a:t>MainActivity</a:t>
            </a:r>
            <a:r>
              <a:rPr lang="en-US" sz="1200" b="0" i="0" kern="1200" dirty="0" smtClean="0">
                <a:solidFill>
                  <a:schemeClr val="tx1"/>
                </a:solidFill>
                <a:effectLst/>
                <a:latin typeface="+mn-lt"/>
                <a:ea typeface="+mn-ea"/>
                <a:cs typeface="+mn-cs"/>
              </a:rPr>
              <a:t>, create an instance of </a:t>
            </a:r>
            <a:r>
              <a:rPr lang="en-US" dirty="0" err="1" smtClean="0"/>
              <a:t>OnItemClickListener</a:t>
            </a:r>
            <a:r>
              <a:rPr lang="en-US" sz="1200" b="0" i="0" kern="1200" dirty="0" smtClean="0">
                <a:solidFill>
                  <a:schemeClr val="tx1"/>
                </a:solidFill>
                <a:effectLst/>
                <a:latin typeface="+mn-lt"/>
                <a:ea typeface="+mn-ea"/>
                <a:cs typeface="+mn-cs"/>
              </a:rPr>
              <a:t> below </a:t>
            </a:r>
            <a:r>
              <a:rPr lang="en-US" dirty="0" err="1" smtClean="0"/>
              <a:t>onCreate</a:t>
            </a:r>
            <a:r>
              <a:rPr lang="en-US" dirty="0" smtClean="0"/>
              <a:t>()</a:t>
            </a:r>
            <a:r>
              <a:rPr lang="en-US" sz="1200" b="0" i="0" kern="1200" dirty="0" smtClean="0">
                <a:solidFill>
                  <a:schemeClr val="tx1"/>
                </a:solidFill>
                <a:effectLst/>
                <a:latin typeface="+mn-lt"/>
                <a:ea typeface="+mn-ea"/>
                <a:cs typeface="+mn-cs"/>
              </a:rPr>
              <a:t>:</a:t>
            </a:r>
          </a:p>
          <a:p>
            <a:pPr fontAlgn="base"/>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set the listener to the adapter by adding the following code to the bottom of </a:t>
            </a:r>
            <a:r>
              <a:rPr lang="en-US" dirty="0" err="1" smtClean="0"/>
              <a:t>onCreate</a:t>
            </a:r>
            <a:r>
              <a:rPr lang="en-US" dirty="0" smtClean="0"/>
              <a:t>()</a:t>
            </a:r>
            <a:r>
              <a:rPr lang="en-US" sz="1200" b="0" i="0" kern="1200" dirty="0" smtClean="0">
                <a:solidFill>
                  <a:schemeClr val="tx1"/>
                </a:solidFill>
                <a:effectLst/>
                <a:latin typeface="+mn-lt"/>
                <a:ea typeface="+mn-ea"/>
                <a:cs typeface="+mn-cs"/>
              </a:rPr>
              <a:t>, just after where you set the adapter:</a:t>
            </a:r>
          </a:p>
        </p:txBody>
      </p:sp>
      <p:sp>
        <p:nvSpPr>
          <p:cNvPr id="4" name="Slide Number Placeholder 3"/>
          <p:cNvSpPr>
            <a:spLocks noGrp="1"/>
          </p:cNvSpPr>
          <p:nvPr>
            <p:ph type="sldNum" sz="quarter" idx="10"/>
          </p:nvPr>
        </p:nvSpPr>
        <p:spPr/>
        <p:txBody>
          <a:bodyPr/>
          <a:lstStyle/>
          <a:p>
            <a:fld id="{82869989-EB00-4EE7-BCB5-25BDC5BB29F8}" type="slidenum">
              <a:rPr lang="en-US" smtClean="0"/>
              <a:t>21</a:t>
            </a:fld>
            <a:endParaRPr lang="en-US"/>
          </a:p>
        </p:txBody>
      </p:sp>
    </p:spTree>
    <p:extLst>
      <p:ext uri="{BB962C8B-B14F-4D97-AF65-F5344CB8AC3E}">
        <p14:creationId xmlns:p14="http://schemas.microsoft.com/office/powerpoint/2010/main" val="20872320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Build and run once more. Now when you tap a cell you’ll see a Toast notification displaying the position of the cell in the list.</a:t>
            </a:r>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22</a:t>
            </a:fld>
            <a:endParaRPr lang="en-US"/>
          </a:p>
        </p:txBody>
      </p:sp>
    </p:spTree>
    <p:extLst>
      <p:ext uri="{BB962C8B-B14F-4D97-AF65-F5344CB8AC3E}">
        <p14:creationId xmlns:p14="http://schemas.microsoft.com/office/powerpoint/2010/main" val="15531515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2869989-EB00-4EE7-BCB5-25BDC5BB29F8}" type="slidenum">
              <a:rPr lang="en-US" smtClean="0"/>
              <a:t>2</a:t>
            </a:fld>
            <a:endParaRPr lang="en-US"/>
          </a:p>
        </p:txBody>
      </p:sp>
    </p:spTree>
    <p:extLst>
      <p:ext uri="{BB962C8B-B14F-4D97-AF65-F5344CB8AC3E}">
        <p14:creationId xmlns:p14="http://schemas.microsoft.com/office/powerpoint/2010/main" val="134005009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StaggeredLayoutManager</a:t>
            </a:r>
            <a:r>
              <a:rPr lang="en-US" sz="1200" b="0" i="0" kern="1200" dirty="0" smtClean="0">
                <a:solidFill>
                  <a:schemeClr val="tx1"/>
                </a:solidFill>
                <a:effectLst/>
                <a:latin typeface="+mn-lt"/>
                <a:ea typeface="+mn-ea"/>
                <a:cs typeface="+mn-cs"/>
              </a:rPr>
              <a:t> lets you add versatility to your layouts. To change your existing list to a more compact two-column grid, you simply have to change the </a:t>
            </a:r>
            <a:r>
              <a:rPr lang="en-US" dirty="0" err="1" smtClean="0"/>
              <a:t>spanCount</a:t>
            </a:r>
            <a:r>
              <a:rPr lang="en-US" sz="1200" b="0" i="0" kern="1200" dirty="0" smtClean="0">
                <a:solidFill>
                  <a:schemeClr val="tx1"/>
                </a:solidFill>
                <a:effectLst/>
                <a:latin typeface="+mn-lt"/>
                <a:ea typeface="+mn-ea"/>
                <a:cs typeface="+mn-cs"/>
              </a:rPr>
              <a:t> of the </a:t>
            </a:r>
            <a:r>
              <a:rPr lang="en-US" dirty="0" err="1" smtClean="0"/>
              <a:t>mLayoutManager</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in</a:t>
            </a:r>
            <a:r>
              <a:rPr lang="en-US" dirty="0" err="1" smtClean="0"/>
              <a:t>MainActivity</a:t>
            </a:r>
            <a:r>
              <a:rPr lang="en-US" sz="1200" b="0" i="0" kern="1200" dirty="0" smtClean="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23</a:t>
            </a:fld>
            <a:endParaRPr lang="en-US"/>
          </a:p>
        </p:txBody>
      </p:sp>
    </p:spTree>
    <p:extLst>
      <p:ext uri="{BB962C8B-B14F-4D97-AF65-F5344CB8AC3E}">
        <p14:creationId xmlns:p14="http://schemas.microsoft.com/office/powerpoint/2010/main" val="2821229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smtClean="0">
                <a:solidFill>
                  <a:schemeClr val="tx1"/>
                </a:solidFill>
                <a:effectLst/>
                <a:latin typeface="+mn-lt"/>
                <a:ea typeface="+mn-ea"/>
                <a:cs typeface="+mn-cs"/>
              </a:rPr>
              <a:t>In toggle(), add the following to the top of the if:</a:t>
            </a:r>
          </a:p>
          <a:p>
            <a:pPr fontAlgn="base"/>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mStaggeredLayoutManager.setSpanCount</a:t>
            </a:r>
            <a:r>
              <a:rPr lang="en-US" sz="1200" b="0" i="0" kern="1200" dirty="0" smtClean="0">
                <a:solidFill>
                  <a:schemeClr val="tx1"/>
                </a:solidFill>
                <a:effectLst/>
                <a:latin typeface="+mn-lt"/>
                <a:ea typeface="+mn-ea"/>
                <a:cs typeface="+mn-cs"/>
              </a:rPr>
              <a:t>(2);</a:t>
            </a:r>
          </a:p>
          <a:p>
            <a:pPr fontAlgn="base"/>
            <a:r>
              <a:rPr lang="en-US" sz="1200" b="0" i="0" kern="1200" dirty="0" smtClean="0">
                <a:solidFill>
                  <a:schemeClr val="tx1"/>
                </a:solidFill>
                <a:effectLst/>
                <a:latin typeface="+mn-lt"/>
                <a:ea typeface="+mn-ea"/>
                <a:cs typeface="+mn-cs"/>
              </a:rPr>
              <a:t>And now add the following to the top of the else branch:</a:t>
            </a:r>
          </a:p>
          <a:p>
            <a:pPr fontAlgn="base"/>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mStaggeredLayoutManager.setSpanCount</a:t>
            </a:r>
            <a:r>
              <a:rPr lang="en-US" sz="1200" b="0" i="0" kern="1200" dirty="0" smtClean="0">
                <a:solidFill>
                  <a:schemeClr val="tx1"/>
                </a:solidFill>
                <a:effectLst/>
                <a:latin typeface="+mn-lt"/>
                <a:ea typeface="+mn-ea"/>
                <a:cs typeface="+mn-cs"/>
              </a:rPr>
              <a:t>(1);</a:t>
            </a:r>
          </a:p>
          <a:p>
            <a:pPr fontAlgn="base"/>
            <a:r>
              <a:rPr lang="en-US" sz="1200" b="0" i="0" kern="1200" dirty="0" smtClean="0">
                <a:solidFill>
                  <a:schemeClr val="tx1"/>
                </a:solidFill>
                <a:effectLst/>
                <a:latin typeface="+mn-lt"/>
                <a:ea typeface="+mn-ea"/>
                <a:cs typeface="+mn-cs"/>
              </a:rPr>
              <a:t>Here you’re simply switching between single and double span counts, which displays single and double columns respectively.</a:t>
            </a: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2869989-EB00-4EE7-BCB5-25BDC5BB29F8}" type="slidenum">
              <a:rPr lang="en-US" smtClean="0"/>
              <a:t>24</a:t>
            </a:fld>
            <a:endParaRPr lang="en-US"/>
          </a:p>
        </p:txBody>
      </p:sp>
    </p:spTree>
    <p:extLst>
      <p:ext uri="{BB962C8B-B14F-4D97-AF65-F5344CB8AC3E}">
        <p14:creationId xmlns:p14="http://schemas.microsoft.com/office/powerpoint/2010/main" val="154888637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smtClean="0">
                <a:solidFill>
                  <a:schemeClr val="tx1"/>
                </a:solidFill>
                <a:effectLst/>
                <a:latin typeface="+mn-lt"/>
                <a:ea typeface="+mn-ea"/>
                <a:cs typeface="+mn-cs"/>
              </a:rPr>
              <a:t>In toggle(), add the following to the top of the if:</a:t>
            </a:r>
          </a:p>
          <a:p>
            <a:pPr fontAlgn="base"/>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mStaggeredLayoutManager.setSpanCount</a:t>
            </a:r>
            <a:r>
              <a:rPr lang="en-US" sz="1200" b="0" i="0" kern="1200" dirty="0" smtClean="0">
                <a:solidFill>
                  <a:schemeClr val="tx1"/>
                </a:solidFill>
                <a:effectLst/>
                <a:latin typeface="+mn-lt"/>
                <a:ea typeface="+mn-ea"/>
                <a:cs typeface="+mn-cs"/>
              </a:rPr>
              <a:t>(2);</a:t>
            </a:r>
          </a:p>
          <a:p>
            <a:pPr fontAlgn="base"/>
            <a:r>
              <a:rPr lang="en-US" sz="1200" b="0" i="0" kern="1200" dirty="0" smtClean="0">
                <a:solidFill>
                  <a:schemeClr val="tx1"/>
                </a:solidFill>
                <a:effectLst/>
                <a:latin typeface="+mn-lt"/>
                <a:ea typeface="+mn-ea"/>
                <a:cs typeface="+mn-cs"/>
              </a:rPr>
              <a:t>And now add the following to the top of the else branch:</a:t>
            </a:r>
          </a:p>
          <a:p>
            <a:pPr fontAlgn="base"/>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mStaggeredLayoutManager.setSpanCount</a:t>
            </a:r>
            <a:r>
              <a:rPr lang="en-US" sz="1200" b="0" i="0" kern="1200" dirty="0" smtClean="0">
                <a:solidFill>
                  <a:schemeClr val="tx1"/>
                </a:solidFill>
                <a:effectLst/>
                <a:latin typeface="+mn-lt"/>
                <a:ea typeface="+mn-ea"/>
                <a:cs typeface="+mn-cs"/>
              </a:rPr>
              <a:t>(1);</a:t>
            </a:r>
          </a:p>
          <a:p>
            <a:pPr fontAlgn="base"/>
            <a:r>
              <a:rPr lang="en-US" sz="1200" b="0" i="0" kern="1200" dirty="0" smtClean="0">
                <a:solidFill>
                  <a:schemeClr val="tx1"/>
                </a:solidFill>
                <a:effectLst/>
                <a:latin typeface="+mn-lt"/>
                <a:ea typeface="+mn-ea"/>
                <a:cs typeface="+mn-cs"/>
              </a:rPr>
              <a:t>Here you’re simply switching between single and double span counts, which displays single and double columns respectively.</a:t>
            </a: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2869989-EB00-4EE7-BCB5-25BDC5BB29F8}" type="slidenum">
              <a:rPr lang="en-US" smtClean="0"/>
              <a:t>25</a:t>
            </a:fld>
            <a:endParaRPr lang="en-US"/>
          </a:p>
        </p:txBody>
      </p:sp>
    </p:spTree>
    <p:extLst>
      <p:ext uri="{BB962C8B-B14F-4D97-AF65-F5344CB8AC3E}">
        <p14:creationId xmlns:p14="http://schemas.microsoft.com/office/powerpoint/2010/main" val="44804720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Now you can add some interesting Material Design features into the mix, starting with the Palette API. </a:t>
            </a:r>
          </a:p>
          <a:p>
            <a:r>
              <a:rPr lang="en-US" sz="1200" b="0" i="0" kern="1200" dirty="0" smtClean="0">
                <a:solidFill>
                  <a:schemeClr val="tx1"/>
                </a:solidFill>
                <a:effectLst/>
                <a:latin typeface="+mn-lt"/>
                <a:ea typeface="+mn-ea"/>
                <a:cs typeface="+mn-cs"/>
              </a:rPr>
              <a:t>Head back to </a:t>
            </a:r>
            <a:r>
              <a:rPr lang="en-US" dirty="0" err="1" smtClean="0"/>
              <a:t>TravelListAdapter</a:t>
            </a:r>
            <a:r>
              <a:rPr lang="en-US" sz="1200" b="0" i="0" kern="1200" dirty="0" smtClean="0">
                <a:solidFill>
                  <a:schemeClr val="tx1"/>
                </a:solidFill>
                <a:effectLst/>
                <a:latin typeface="+mn-lt"/>
                <a:ea typeface="+mn-ea"/>
                <a:cs typeface="+mn-cs"/>
              </a:rPr>
              <a:t>, where you’ll define a background color for </a:t>
            </a:r>
            <a:r>
              <a:rPr lang="en-US" dirty="0" err="1" smtClean="0"/>
              <a:t>placeNameHolder</a:t>
            </a:r>
            <a:r>
              <a:rPr lang="en-US" sz="1200" b="0" i="0" kern="1200" dirty="0" smtClean="0">
                <a:solidFill>
                  <a:schemeClr val="tx1"/>
                </a:solidFill>
                <a:effectLst/>
                <a:latin typeface="+mn-lt"/>
                <a:ea typeface="+mn-ea"/>
                <a:cs typeface="+mn-cs"/>
              </a:rPr>
              <a:t> that will be determined dynamically using the colors in the image.</a:t>
            </a:r>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26</a:t>
            </a:fld>
            <a:endParaRPr lang="en-US"/>
          </a:p>
        </p:txBody>
      </p:sp>
    </p:spTree>
    <p:extLst>
      <p:ext uri="{BB962C8B-B14F-4D97-AF65-F5344CB8AC3E}">
        <p14:creationId xmlns:p14="http://schemas.microsoft.com/office/powerpoint/2010/main" val="90419560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Add the following to the bottom of </a:t>
            </a:r>
            <a:r>
              <a:rPr lang="en-US" dirty="0" err="1" smtClean="0"/>
              <a:t>onBindViewHolder</a:t>
            </a:r>
            <a:r>
              <a:rPr lang="en-US" dirty="0" smtClean="0"/>
              <a:t>(...)</a:t>
            </a:r>
            <a:r>
              <a:rPr lang="en-US" sz="1200" b="0" i="0" kern="1200" dirty="0" smtClean="0">
                <a:solidFill>
                  <a:schemeClr val="tx1"/>
                </a:solidFill>
                <a:effectLst/>
                <a:latin typeface="+mn-lt"/>
                <a:ea typeface="+mn-ea"/>
                <a:cs typeface="+mn-cs"/>
              </a:rPr>
              <a:t>:</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By using </a:t>
            </a:r>
            <a:r>
              <a:rPr lang="en-US" dirty="0" err="1" smtClean="0"/>
              <a:t>generateAsync</a:t>
            </a:r>
            <a:r>
              <a:rPr lang="en-US" dirty="0" smtClean="0"/>
              <a:t>(...)</a:t>
            </a:r>
            <a:r>
              <a:rPr lang="en-US" sz="1200" b="0" i="0" kern="1200" dirty="0" smtClean="0">
                <a:solidFill>
                  <a:schemeClr val="tx1"/>
                </a:solidFill>
                <a:effectLst/>
                <a:latin typeface="+mn-lt"/>
                <a:ea typeface="+mn-ea"/>
                <a:cs typeface="+mn-cs"/>
              </a:rPr>
              <a:t> to generate a color palette in the background, you’ll receive a callback when the palette has been generated in the form of </a:t>
            </a:r>
            <a:r>
              <a:rPr lang="en-US" dirty="0" err="1" smtClean="0"/>
              <a:t>onGenerated</a:t>
            </a:r>
            <a:r>
              <a:rPr lang="en-US" dirty="0" smtClean="0"/>
              <a:t>(...)</a:t>
            </a:r>
            <a:r>
              <a:rPr lang="en-US" sz="1200" b="0" i="0" kern="1200" dirty="0" smtClean="0">
                <a:solidFill>
                  <a:schemeClr val="tx1"/>
                </a:solidFill>
                <a:effectLst/>
                <a:latin typeface="+mn-lt"/>
                <a:ea typeface="+mn-ea"/>
                <a:cs typeface="+mn-cs"/>
              </a:rPr>
              <a:t>. Here you can access the generated color palette and set the background color of </a:t>
            </a:r>
            <a:r>
              <a:rPr lang="en-US" dirty="0" err="1" smtClean="0"/>
              <a:t>holder.placeNameHolder</a:t>
            </a:r>
            <a:r>
              <a:rPr lang="en-US" sz="1200" b="0" i="0" kern="1200" dirty="0" smtClean="0">
                <a:solidFill>
                  <a:schemeClr val="tx1"/>
                </a:solidFill>
                <a:effectLst/>
                <a:latin typeface="+mn-lt"/>
                <a:ea typeface="+mn-ea"/>
                <a:cs typeface="+mn-cs"/>
              </a:rPr>
              <a:t>. If the color doesn’t exist, the method will apply a fallback color — in this case, </a:t>
            </a:r>
            <a:r>
              <a:rPr lang="en-US" dirty="0" err="1" smtClean="0"/>
              <a:t>android.R.color.black</a:t>
            </a:r>
            <a:r>
              <a:rPr lang="en-US" sz="1200" b="0" i="0" kern="1200" dirty="0" smtClean="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27</a:t>
            </a:fld>
            <a:endParaRPr lang="en-US"/>
          </a:p>
        </p:txBody>
      </p:sp>
    </p:spTree>
    <p:extLst>
      <p:ext uri="{BB962C8B-B14F-4D97-AF65-F5344CB8AC3E}">
        <p14:creationId xmlns:p14="http://schemas.microsoft.com/office/powerpoint/2010/main" val="200177119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The Palette API can extracts the following color profiles from an image:</a:t>
            </a:r>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28</a:t>
            </a:fld>
            <a:endParaRPr lang="en-US"/>
          </a:p>
        </p:txBody>
      </p:sp>
    </p:spTree>
    <p:extLst>
      <p:ext uri="{BB962C8B-B14F-4D97-AF65-F5344CB8AC3E}">
        <p14:creationId xmlns:p14="http://schemas.microsoft.com/office/powerpoint/2010/main" val="54268094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smtClean="0">
                <a:solidFill>
                  <a:schemeClr val="tx1"/>
                </a:solidFill>
                <a:effectLst/>
                <a:latin typeface="+mn-lt"/>
                <a:ea typeface="+mn-ea"/>
                <a:cs typeface="+mn-cs"/>
              </a:rPr>
              <a:t>In this section, you’ll use </a:t>
            </a:r>
            <a:r>
              <a:rPr lang="en-US" sz="1200" b="0" i="0" kern="1200" dirty="0" err="1" smtClean="0">
                <a:solidFill>
                  <a:schemeClr val="tx1"/>
                </a:solidFill>
                <a:effectLst/>
                <a:latin typeface="+mn-lt"/>
                <a:ea typeface="+mn-ea"/>
                <a:cs typeface="+mn-cs"/>
              </a:rPr>
              <a:t>DetailActivity</a:t>
            </a:r>
            <a:r>
              <a:rPr lang="en-US" sz="1200" b="0" i="0" kern="1200" dirty="0" smtClean="0">
                <a:solidFill>
                  <a:schemeClr val="tx1"/>
                </a:solidFill>
                <a:effectLst/>
                <a:latin typeface="+mn-lt"/>
                <a:ea typeface="+mn-ea"/>
                <a:cs typeface="+mn-cs"/>
              </a:rPr>
              <a:t> and its corresponding </a:t>
            </a:r>
            <a:r>
              <a:rPr lang="en-US" sz="1200" b="0" i="0" kern="1200" dirty="0" err="1" smtClean="0">
                <a:solidFill>
                  <a:schemeClr val="tx1"/>
                </a:solidFill>
                <a:effectLst/>
                <a:latin typeface="+mn-lt"/>
                <a:ea typeface="+mn-ea"/>
                <a:cs typeface="+mn-cs"/>
              </a:rPr>
              <a:t>activity_detail</a:t>
            </a:r>
            <a:r>
              <a:rPr lang="en-US" sz="1200" b="0" i="0" kern="1200" dirty="0" smtClean="0">
                <a:solidFill>
                  <a:schemeClr val="tx1"/>
                </a:solidFill>
                <a:effectLst/>
                <a:latin typeface="+mn-lt"/>
                <a:ea typeface="+mn-ea"/>
                <a:cs typeface="+mn-cs"/>
              </a:rPr>
              <a:t> layout, and make them cooler by infusing some of the new Material Design APIs.</a:t>
            </a:r>
          </a:p>
          <a:p>
            <a:pPr fontAlgn="base"/>
            <a:r>
              <a:rPr lang="en-US" sz="1200" b="0" i="0" kern="1200" dirty="0" smtClean="0">
                <a:solidFill>
                  <a:schemeClr val="tx1"/>
                </a:solidFill>
                <a:effectLst/>
                <a:latin typeface="+mn-lt"/>
                <a:ea typeface="+mn-ea"/>
                <a:cs typeface="+mn-cs"/>
              </a:rPr>
              <a:t>First, you’ll want to see how the detail view currently looks in the starter project. To see this, go </a:t>
            </a:r>
            <a:r>
              <a:rPr lang="en-US" sz="1200" b="0" i="0" kern="1200" dirty="0" err="1" smtClean="0">
                <a:solidFill>
                  <a:schemeClr val="tx1"/>
                </a:solidFill>
                <a:effectLst/>
                <a:latin typeface="+mn-lt"/>
                <a:ea typeface="+mn-ea"/>
                <a:cs typeface="+mn-cs"/>
              </a:rPr>
              <a:t>toMainActivity</a:t>
            </a:r>
            <a:r>
              <a:rPr lang="en-US" sz="1200" b="0" i="0" kern="1200" dirty="0" smtClean="0">
                <a:solidFill>
                  <a:schemeClr val="tx1"/>
                </a:solidFill>
                <a:effectLst/>
                <a:latin typeface="+mn-lt"/>
                <a:ea typeface="+mn-ea"/>
                <a:cs typeface="+mn-cs"/>
              </a:rPr>
              <a:t> and create an intent in </a:t>
            </a:r>
            <a:r>
              <a:rPr lang="en-US" sz="1200" b="0" i="0" kern="1200" dirty="0" err="1" smtClean="0">
                <a:solidFill>
                  <a:schemeClr val="tx1"/>
                </a:solidFill>
                <a:effectLst/>
                <a:latin typeface="+mn-lt"/>
                <a:ea typeface="+mn-ea"/>
                <a:cs typeface="+mn-cs"/>
              </a:rPr>
              <a:t>onItemClickListener</a:t>
            </a:r>
            <a:r>
              <a:rPr lang="en-US" sz="1200" b="0" i="0" kern="1200" dirty="0" smtClean="0">
                <a:solidFill>
                  <a:schemeClr val="tx1"/>
                </a:solidFill>
                <a:effectLst/>
                <a:latin typeface="+mn-lt"/>
                <a:ea typeface="+mn-ea"/>
                <a:cs typeface="+mn-cs"/>
              </a:rPr>
              <a:t>. Add the following to the bottom </a:t>
            </a:r>
            <a:r>
              <a:rPr lang="en-US" sz="1200" b="0" i="0" kern="1200" dirty="0" err="1" smtClean="0">
                <a:solidFill>
                  <a:schemeClr val="tx1"/>
                </a:solidFill>
                <a:effectLst/>
                <a:latin typeface="+mn-lt"/>
                <a:ea typeface="+mn-ea"/>
                <a:cs typeface="+mn-cs"/>
              </a:rPr>
              <a:t>ofonItemClick</a:t>
            </a:r>
            <a:r>
              <a:rPr lang="en-US" sz="1200" b="0" i="0" kern="1200" dirty="0" smtClean="0">
                <a:solidFill>
                  <a:schemeClr val="tx1"/>
                </a:solidFill>
                <a:effectLst/>
                <a:latin typeface="+mn-lt"/>
                <a:ea typeface="+mn-ea"/>
                <a:cs typeface="+mn-cs"/>
              </a:rPr>
              <a:t>(...):</a:t>
            </a:r>
          </a:p>
          <a:p>
            <a:pPr fontAlgn="base"/>
            <a:r>
              <a:rPr lang="en-US" sz="1200" b="0" i="0" kern="1200" dirty="0" smtClean="0">
                <a:solidFill>
                  <a:schemeClr val="tx1"/>
                </a:solidFill>
                <a:effectLst/>
                <a:latin typeface="+mn-lt"/>
                <a:ea typeface="+mn-ea"/>
                <a:cs typeface="+mn-cs"/>
              </a:rPr>
              <a:t>You pass the position of the place object via the intent so that </a:t>
            </a:r>
            <a:r>
              <a:rPr lang="en-US" sz="1200" b="0" i="0" kern="1200" dirty="0" err="1" smtClean="0">
                <a:solidFill>
                  <a:schemeClr val="tx1"/>
                </a:solidFill>
                <a:effectLst/>
                <a:latin typeface="+mn-lt"/>
                <a:ea typeface="+mn-ea"/>
                <a:cs typeface="+mn-cs"/>
              </a:rPr>
              <a:t>DetailActivity</a:t>
            </a:r>
            <a:r>
              <a:rPr lang="en-US" sz="1200" b="0" i="0" kern="1200" dirty="0" smtClean="0">
                <a:solidFill>
                  <a:schemeClr val="tx1"/>
                </a:solidFill>
                <a:effectLst/>
                <a:latin typeface="+mn-lt"/>
                <a:ea typeface="+mn-ea"/>
                <a:cs typeface="+mn-cs"/>
              </a:rPr>
              <a:t> can retrieve the information and use it to layout the interface. That’s what you’re doing here.</a:t>
            </a:r>
          </a:p>
          <a:p>
            <a:pPr fontAlgn="base"/>
            <a:r>
              <a:rPr lang="en-US" sz="1200" b="0" i="0" kern="1200" dirty="0" smtClean="0">
                <a:solidFill>
                  <a:schemeClr val="tx1"/>
                </a:solidFill>
                <a:effectLst/>
                <a:latin typeface="+mn-lt"/>
                <a:ea typeface="+mn-ea"/>
                <a:cs typeface="+mn-cs"/>
              </a:rPr>
              <a:t>Build and run.</a:t>
            </a:r>
          </a:p>
          <a:p>
            <a:pPr fontAlgn="base"/>
            <a:r>
              <a:rPr lang="en-US" sz="1200" b="0" i="0" kern="1200" dirty="0" smtClean="0">
                <a:solidFill>
                  <a:schemeClr val="tx1"/>
                </a:solidFill>
                <a:effectLst/>
                <a:latin typeface="+mn-lt"/>
                <a:ea typeface="+mn-ea"/>
                <a:cs typeface="+mn-cs"/>
              </a:rPr>
              <a:t>There isn’t anything crazy going on here, but you’ve a floating action button.</a:t>
            </a:r>
          </a:p>
          <a:p>
            <a:pPr fontAlgn="base"/>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2869989-EB00-4EE7-BCB5-25BDC5BB29F8}" type="slidenum">
              <a:rPr lang="en-US" smtClean="0"/>
              <a:t>29</a:t>
            </a:fld>
            <a:endParaRPr lang="en-US"/>
          </a:p>
        </p:txBody>
      </p:sp>
    </p:spTree>
    <p:extLst>
      <p:ext uri="{BB962C8B-B14F-4D97-AF65-F5344CB8AC3E}">
        <p14:creationId xmlns:p14="http://schemas.microsoft.com/office/powerpoint/2010/main" val="75090708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smtClean="0">
                <a:solidFill>
                  <a:schemeClr val="tx1"/>
                </a:solidFill>
                <a:effectLst/>
                <a:latin typeface="+mn-lt"/>
                <a:ea typeface="+mn-ea"/>
                <a:cs typeface="+mn-cs"/>
              </a:rPr>
              <a:t>The floating action button (FAB) pattern is common to most Android apps, such as Gmail, Calendar and Drive. It is essentially the main call to action on the screen.</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Create a new </a:t>
            </a:r>
            <a:r>
              <a:rPr lang="en-US" sz="1200" b="0" i="0" kern="1200" dirty="0" err="1" smtClean="0">
                <a:solidFill>
                  <a:schemeClr val="tx1"/>
                </a:solidFill>
                <a:effectLst/>
                <a:latin typeface="+mn-lt"/>
                <a:ea typeface="+mn-ea"/>
                <a:cs typeface="+mn-cs"/>
              </a:rPr>
              <a:t>drawable</a:t>
            </a:r>
            <a:r>
              <a:rPr lang="en-US" sz="1200" b="0" i="0" kern="1200" dirty="0" smtClean="0">
                <a:solidFill>
                  <a:schemeClr val="tx1"/>
                </a:solidFill>
                <a:effectLst/>
                <a:latin typeface="+mn-lt"/>
                <a:ea typeface="+mn-ea"/>
                <a:cs typeface="+mn-cs"/>
              </a:rPr>
              <a:t> resource file under </a:t>
            </a:r>
            <a:r>
              <a:rPr lang="en-US" sz="1200" b="1" i="1" kern="1200" dirty="0" smtClean="0">
                <a:solidFill>
                  <a:schemeClr val="tx1"/>
                </a:solidFill>
                <a:effectLst/>
                <a:latin typeface="+mn-lt"/>
                <a:ea typeface="+mn-ea"/>
                <a:cs typeface="+mn-cs"/>
              </a:rPr>
              <a:t>res\</a:t>
            </a:r>
            <a:r>
              <a:rPr lang="en-US" sz="1200" b="1" i="1" kern="1200" dirty="0" err="1" smtClean="0">
                <a:solidFill>
                  <a:schemeClr val="tx1"/>
                </a:solidFill>
                <a:effectLst/>
                <a:latin typeface="+mn-lt"/>
                <a:ea typeface="+mn-ea"/>
                <a:cs typeface="+mn-cs"/>
              </a:rPr>
              <a:t>drawable</a:t>
            </a:r>
            <a:r>
              <a:rPr lang="en-US" sz="1200" b="0" i="0" kern="1200" dirty="0" smtClean="0">
                <a:solidFill>
                  <a:schemeClr val="tx1"/>
                </a:solidFill>
                <a:effectLst/>
                <a:latin typeface="+mn-lt"/>
                <a:ea typeface="+mn-ea"/>
                <a:cs typeface="+mn-cs"/>
              </a:rPr>
              <a:t>. Call the file </a:t>
            </a:r>
            <a:r>
              <a:rPr lang="en-US" sz="1200" b="1" i="1" kern="1200" dirty="0" err="1" smtClean="0">
                <a:solidFill>
                  <a:schemeClr val="tx1"/>
                </a:solidFill>
                <a:effectLst/>
                <a:latin typeface="+mn-lt"/>
                <a:ea typeface="+mn-ea"/>
                <a:cs typeface="+mn-cs"/>
              </a:rPr>
              <a:t>btn_background.xml</a:t>
            </a:r>
            <a:r>
              <a:rPr lang="en-US" sz="1200" b="0" i="0" kern="1200" dirty="0" smtClean="0">
                <a:solidFill>
                  <a:schemeClr val="tx1"/>
                </a:solidFill>
                <a:effectLst/>
                <a:latin typeface="+mn-lt"/>
                <a:ea typeface="+mn-ea"/>
                <a:cs typeface="+mn-cs"/>
              </a:rPr>
              <a:t> and define ripple as the root element, like below:</a:t>
            </a: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2869989-EB00-4EE7-BCB5-25BDC5BB29F8}" type="slidenum">
              <a:rPr lang="en-US" smtClean="0"/>
              <a:t>30</a:t>
            </a:fld>
            <a:endParaRPr lang="en-US"/>
          </a:p>
        </p:txBody>
      </p:sp>
    </p:spTree>
    <p:extLst>
      <p:ext uri="{BB962C8B-B14F-4D97-AF65-F5344CB8AC3E}">
        <p14:creationId xmlns:p14="http://schemas.microsoft.com/office/powerpoint/2010/main" val="91862765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smtClean="0">
                <a:solidFill>
                  <a:schemeClr val="tx1"/>
                </a:solidFill>
                <a:effectLst/>
                <a:latin typeface="+mn-lt"/>
                <a:ea typeface="+mn-ea"/>
                <a:cs typeface="+mn-cs"/>
              </a:rPr>
              <a:t>Select </a:t>
            </a:r>
            <a:r>
              <a:rPr lang="en-US" sz="1200" b="1" i="1" kern="1200" dirty="0" smtClean="0">
                <a:solidFill>
                  <a:schemeClr val="tx1"/>
                </a:solidFill>
                <a:effectLst/>
                <a:latin typeface="+mn-lt"/>
                <a:ea typeface="+mn-ea"/>
                <a:cs typeface="+mn-cs"/>
              </a:rPr>
              <a:t>Insert required attribute </a:t>
            </a:r>
            <a:r>
              <a:rPr lang="en-US" sz="1200" b="1" i="1" kern="1200" dirty="0" err="1" smtClean="0">
                <a:solidFill>
                  <a:schemeClr val="tx1"/>
                </a:solidFill>
                <a:effectLst/>
                <a:latin typeface="+mn-lt"/>
                <a:ea typeface="+mn-ea"/>
                <a:cs typeface="+mn-cs"/>
              </a:rPr>
              <a:t>android:color</a:t>
            </a:r>
            <a:r>
              <a:rPr lang="en-US" sz="1200" b="0" i="0" kern="1200" dirty="0" smtClean="0">
                <a:solidFill>
                  <a:schemeClr val="tx1"/>
                </a:solidFill>
                <a:effectLst/>
                <a:latin typeface="+mn-lt"/>
                <a:ea typeface="+mn-ea"/>
                <a:cs typeface="+mn-cs"/>
              </a:rPr>
              <a:t>. Also pass in the default touch feedback color and the shape of the button. The completed </a:t>
            </a:r>
            <a:r>
              <a:rPr lang="en-US" dirty="0" smtClean="0"/>
              <a:t>ripple</a:t>
            </a:r>
            <a:r>
              <a:rPr lang="en-US" sz="1200" b="0" i="0" kern="1200" dirty="0" smtClean="0">
                <a:solidFill>
                  <a:schemeClr val="tx1"/>
                </a:solidFill>
                <a:effectLst/>
                <a:latin typeface="+mn-lt"/>
                <a:ea typeface="+mn-ea"/>
                <a:cs typeface="+mn-cs"/>
              </a:rPr>
              <a:t> tag should look like the following:</a:t>
            </a:r>
          </a:p>
          <a:p>
            <a:pPr fontAlgn="base"/>
            <a:r>
              <a:rPr lang="en-US" sz="1200" b="0" i="0" kern="1200" dirty="0" smtClean="0">
                <a:solidFill>
                  <a:schemeClr val="tx1"/>
                </a:solidFill>
                <a:effectLst/>
                <a:latin typeface="+mn-lt"/>
                <a:ea typeface="+mn-ea"/>
                <a:cs typeface="+mn-cs"/>
              </a:rPr>
              <a:t>This provides an oval-shaped background with the animation effect for the button.</a:t>
            </a:r>
          </a:p>
          <a:p>
            <a:pPr fontAlgn="base"/>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2869989-EB00-4EE7-BCB5-25BDC5BB29F8}" type="slidenum">
              <a:rPr lang="en-US" smtClean="0"/>
              <a:t>31</a:t>
            </a:fld>
            <a:endParaRPr lang="en-US"/>
          </a:p>
        </p:txBody>
      </p:sp>
    </p:spTree>
    <p:extLst>
      <p:ext uri="{BB962C8B-B14F-4D97-AF65-F5344CB8AC3E}">
        <p14:creationId xmlns:p14="http://schemas.microsoft.com/office/powerpoint/2010/main" val="209051330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smtClean="0">
                <a:solidFill>
                  <a:schemeClr val="tx1"/>
                </a:solidFill>
                <a:effectLst/>
                <a:latin typeface="+mn-lt"/>
                <a:ea typeface="+mn-ea"/>
                <a:cs typeface="+mn-cs"/>
              </a:rPr>
              <a:t>In </a:t>
            </a:r>
            <a:r>
              <a:rPr lang="en-US" sz="1200" b="1" i="1" kern="1200" dirty="0" err="1" smtClean="0">
                <a:solidFill>
                  <a:schemeClr val="tx1"/>
                </a:solidFill>
                <a:effectLst/>
                <a:latin typeface="+mn-lt"/>
                <a:ea typeface="+mn-ea"/>
                <a:cs typeface="+mn-cs"/>
              </a:rPr>
              <a:t>activity_detail.xml</a:t>
            </a:r>
            <a:r>
              <a:rPr lang="en-US" sz="1200" b="0" i="0" kern="1200" dirty="0" smtClean="0">
                <a:solidFill>
                  <a:schemeClr val="tx1"/>
                </a:solidFill>
                <a:effectLst/>
                <a:latin typeface="+mn-lt"/>
                <a:ea typeface="+mn-ea"/>
                <a:cs typeface="+mn-cs"/>
              </a:rPr>
              <a:t>, add the following inside the </a:t>
            </a:r>
            <a:r>
              <a:rPr lang="en-US" sz="1200" b="0" i="0" kern="1200" dirty="0" err="1" smtClean="0">
                <a:solidFill>
                  <a:schemeClr val="tx1"/>
                </a:solidFill>
                <a:effectLst/>
                <a:latin typeface="+mn-lt"/>
                <a:ea typeface="+mn-ea"/>
                <a:cs typeface="+mn-cs"/>
              </a:rPr>
              <a:t>ImageButton</a:t>
            </a:r>
            <a:r>
              <a:rPr lang="en-US" sz="1200" b="0" i="0" kern="1200" dirty="0" smtClean="0">
                <a:solidFill>
                  <a:schemeClr val="tx1"/>
                </a:solidFill>
                <a:effectLst/>
                <a:latin typeface="+mn-lt"/>
                <a:ea typeface="+mn-ea"/>
                <a:cs typeface="+mn-cs"/>
              </a:rPr>
              <a:t> tag:</a:t>
            </a:r>
          </a:p>
          <a:p>
            <a:pPr fontAlgn="base"/>
            <a:r>
              <a:rPr lang="en-US" sz="1200" b="0" i="0" kern="1200" dirty="0" err="1" smtClean="0">
                <a:solidFill>
                  <a:schemeClr val="tx1"/>
                </a:solidFill>
                <a:effectLst/>
                <a:latin typeface="+mn-lt"/>
                <a:ea typeface="+mn-ea"/>
                <a:cs typeface="+mn-cs"/>
              </a:rPr>
              <a:t>android:background</a:t>
            </a:r>
            <a:r>
              <a:rPr lang="en-US" sz="1200" b="0" i="0" kern="1200" dirty="0" smtClean="0">
                <a:solidFill>
                  <a:schemeClr val="tx1"/>
                </a:solidFill>
                <a:effectLst/>
                <a:latin typeface="+mn-lt"/>
                <a:ea typeface="+mn-ea"/>
                <a:cs typeface="+mn-cs"/>
              </a:rPr>
              <a:t>="@</a:t>
            </a:r>
            <a:r>
              <a:rPr lang="en-US" sz="1200" b="0" i="0" kern="1200" dirty="0" err="1" smtClean="0">
                <a:solidFill>
                  <a:schemeClr val="tx1"/>
                </a:solidFill>
                <a:effectLst/>
                <a:latin typeface="+mn-lt"/>
                <a:ea typeface="+mn-ea"/>
                <a:cs typeface="+mn-cs"/>
              </a:rPr>
              <a:t>drawable</a:t>
            </a:r>
            <a:r>
              <a:rPr lang="en-US" sz="1200" b="0" i="0" kern="1200" dirty="0" smtClean="0">
                <a:solidFill>
                  <a:schemeClr val="tx1"/>
                </a:solidFill>
                <a:effectLst/>
                <a:latin typeface="+mn-lt"/>
                <a:ea typeface="+mn-ea"/>
                <a:cs typeface="+mn-cs"/>
              </a:rPr>
              <a:t>/</a:t>
            </a:r>
            <a:r>
              <a:rPr lang="en-US" sz="1200" b="0" i="0" kern="1200" dirty="0" err="1" smtClean="0">
                <a:solidFill>
                  <a:schemeClr val="tx1"/>
                </a:solidFill>
                <a:effectLst/>
                <a:latin typeface="+mn-lt"/>
                <a:ea typeface="+mn-ea"/>
                <a:cs typeface="+mn-cs"/>
              </a:rPr>
              <a:t>btn_background</a:t>
            </a:r>
            <a:r>
              <a:rPr lang="en-US" sz="1200" b="0" i="0" kern="1200" dirty="0" smtClean="0">
                <a:solidFill>
                  <a:schemeClr val="tx1"/>
                </a:solidFill>
                <a:effectLst/>
                <a:latin typeface="+mn-lt"/>
                <a:ea typeface="+mn-ea"/>
                <a:cs typeface="+mn-cs"/>
              </a:rPr>
              <a:t>"</a:t>
            </a:r>
          </a:p>
          <a:p>
            <a:pPr fontAlgn="base"/>
            <a:r>
              <a:rPr lang="en-US" sz="1200" b="0" i="0" kern="1200" dirty="0" smtClean="0">
                <a:solidFill>
                  <a:schemeClr val="tx1"/>
                </a:solidFill>
                <a:effectLst/>
                <a:latin typeface="+mn-lt"/>
                <a:ea typeface="+mn-ea"/>
                <a:cs typeface="+mn-cs"/>
              </a:rPr>
              <a:t>Here you’re instructing Android to use your new </a:t>
            </a:r>
            <a:r>
              <a:rPr lang="en-US" sz="1200" b="0" i="0" kern="1200" dirty="0" err="1" smtClean="0">
                <a:solidFill>
                  <a:schemeClr val="tx1"/>
                </a:solidFill>
                <a:effectLst/>
                <a:latin typeface="+mn-lt"/>
                <a:ea typeface="+mn-ea"/>
                <a:cs typeface="+mn-cs"/>
              </a:rPr>
              <a:t>drawable</a:t>
            </a:r>
            <a:r>
              <a:rPr lang="en-US" sz="1200" b="0" i="0" kern="1200" dirty="0" smtClean="0">
                <a:solidFill>
                  <a:schemeClr val="tx1"/>
                </a:solidFill>
                <a:effectLst/>
                <a:latin typeface="+mn-lt"/>
                <a:ea typeface="+mn-ea"/>
                <a:cs typeface="+mn-cs"/>
              </a:rPr>
              <a:t> as the background for the button.</a:t>
            </a:r>
          </a:p>
          <a:p>
            <a:pPr fontAlgn="base"/>
            <a:r>
              <a:rPr lang="en-US" sz="1200" b="0" i="0" kern="1200" dirty="0" smtClean="0">
                <a:solidFill>
                  <a:schemeClr val="tx1"/>
                </a:solidFill>
                <a:effectLst/>
                <a:latin typeface="+mn-lt"/>
                <a:ea typeface="+mn-ea"/>
                <a:cs typeface="+mn-cs"/>
              </a:rPr>
              <a:t>Build and run. You’ll see a more prominent FAB that responds to touch with the ripple effect described above.</a:t>
            </a:r>
          </a:p>
          <a:p>
            <a:pPr fontAlgn="base"/>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2869989-EB00-4EE7-BCB5-25BDC5BB29F8}" type="slidenum">
              <a:rPr lang="en-US" smtClean="0"/>
              <a:t>32</a:t>
            </a:fld>
            <a:endParaRPr lang="en-US"/>
          </a:p>
        </p:txBody>
      </p:sp>
    </p:spTree>
    <p:extLst>
      <p:ext uri="{BB962C8B-B14F-4D97-AF65-F5344CB8AC3E}">
        <p14:creationId xmlns:p14="http://schemas.microsoft.com/office/powerpoint/2010/main" val="20840136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1" i="0" kern="1200" dirty="0" smtClean="0">
                <a:solidFill>
                  <a:schemeClr val="tx1"/>
                </a:solidFill>
                <a:effectLst/>
                <a:latin typeface="+mn-lt"/>
                <a:ea typeface="+mn-ea"/>
                <a:cs typeface="+mn-cs"/>
              </a:rPr>
              <a:t>Setting Up the Theme</a:t>
            </a:r>
          </a:p>
          <a:p>
            <a:pPr fontAlgn="base"/>
            <a:r>
              <a:rPr lang="en-US" sz="1200" b="0" i="0" kern="1200" dirty="0" smtClean="0">
                <a:solidFill>
                  <a:schemeClr val="tx1"/>
                </a:solidFill>
                <a:effectLst/>
                <a:latin typeface="+mn-lt"/>
                <a:ea typeface="+mn-ea"/>
                <a:cs typeface="+mn-cs"/>
              </a:rPr>
              <a:t>Before doing anything else, you should set up your theme. Open </a:t>
            </a:r>
            <a:r>
              <a:rPr lang="en-US" sz="1200" b="1" i="1" kern="1200" dirty="0" err="1" smtClean="0">
                <a:solidFill>
                  <a:schemeClr val="tx1"/>
                </a:solidFill>
                <a:effectLst/>
                <a:latin typeface="+mn-lt"/>
                <a:ea typeface="+mn-ea"/>
                <a:cs typeface="+mn-cs"/>
              </a:rPr>
              <a:t>style.xml</a:t>
            </a:r>
            <a:r>
              <a:rPr lang="en-US" sz="1200" b="0" i="0" kern="1200" dirty="0" smtClean="0">
                <a:solidFill>
                  <a:schemeClr val="tx1"/>
                </a:solidFill>
                <a:effectLst/>
                <a:latin typeface="+mn-lt"/>
                <a:ea typeface="+mn-ea"/>
                <a:cs typeface="+mn-cs"/>
              </a:rPr>
              <a:t> under the </a:t>
            </a:r>
            <a:r>
              <a:rPr lang="en-US" sz="1200" b="1" i="1" kern="1200" dirty="0" smtClean="0">
                <a:solidFill>
                  <a:schemeClr val="tx1"/>
                </a:solidFill>
                <a:effectLst/>
                <a:latin typeface="+mn-lt"/>
                <a:ea typeface="+mn-ea"/>
                <a:cs typeface="+mn-cs"/>
              </a:rPr>
              <a:t>values</a:t>
            </a:r>
            <a:r>
              <a:rPr lang="en-US" sz="1200" b="0" i="0" kern="1200" dirty="0" smtClean="0">
                <a:solidFill>
                  <a:schemeClr val="tx1"/>
                </a:solidFill>
                <a:effectLst/>
                <a:latin typeface="+mn-lt"/>
                <a:ea typeface="+mn-ea"/>
                <a:cs typeface="+mn-cs"/>
              </a:rPr>
              <a:t> directory. </a:t>
            </a:r>
          </a:p>
          <a:p>
            <a:pPr fontAlgn="base"/>
            <a:r>
              <a:rPr lang="en-US" sz="1200" b="0" i="0" kern="1200" dirty="0" smtClean="0">
                <a:solidFill>
                  <a:schemeClr val="tx1"/>
                </a:solidFill>
                <a:effectLst/>
                <a:latin typeface="+mn-lt"/>
                <a:ea typeface="+mn-ea"/>
                <a:cs typeface="+mn-cs"/>
              </a:rPr>
              <a:t>By default, the theme selected is </a:t>
            </a:r>
            <a:r>
              <a:rPr lang="en-US" sz="1200" b="0" i="0" kern="1200" dirty="0" err="1" smtClean="0">
                <a:solidFill>
                  <a:schemeClr val="tx1"/>
                </a:solidFill>
                <a:effectLst/>
                <a:latin typeface="+mn-lt"/>
                <a:ea typeface="+mn-ea"/>
                <a:cs typeface="+mn-cs"/>
              </a:rPr>
              <a:t>android:Theme.Material.Light</a:t>
            </a:r>
            <a:r>
              <a:rPr lang="en-US" sz="1200" b="0" i="0" kern="1200" dirty="0" smtClean="0">
                <a:solidFill>
                  <a:schemeClr val="tx1"/>
                </a:solidFill>
                <a:effectLst/>
                <a:latin typeface="+mn-lt"/>
                <a:ea typeface="+mn-ea"/>
                <a:cs typeface="+mn-cs"/>
              </a:rPr>
              <a:t>. </a:t>
            </a:r>
          </a:p>
          <a:p>
            <a:pPr fontAlgn="base"/>
            <a:r>
              <a:rPr lang="en-US" sz="1200" b="0" i="0" kern="1200" dirty="0" smtClean="0">
                <a:solidFill>
                  <a:schemeClr val="tx1"/>
                </a:solidFill>
                <a:effectLst/>
                <a:latin typeface="+mn-lt"/>
                <a:ea typeface="+mn-ea"/>
                <a:cs typeface="+mn-cs"/>
              </a:rPr>
              <a:t>Add the following items inside the theme tag:</a:t>
            </a: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2869989-EB00-4EE7-BCB5-25BDC5BB29F8}" type="slidenum">
              <a:rPr lang="en-US" smtClean="0"/>
              <a:t>6</a:t>
            </a:fld>
            <a:endParaRPr lang="en-US"/>
          </a:p>
        </p:txBody>
      </p:sp>
    </p:spTree>
    <p:extLst>
      <p:ext uri="{BB962C8B-B14F-4D97-AF65-F5344CB8AC3E}">
        <p14:creationId xmlns:p14="http://schemas.microsoft.com/office/powerpoint/2010/main" val="170558700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Now you want to give your users the ability to add notes about what they’d like to do in each of these places. For this, </a:t>
            </a:r>
            <a:r>
              <a:rPr lang="en-US" sz="1200" b="1" i="1" kern="1200" dirty="0" err="1" smtClean="0">
                <a:solidFill>
                  <a:schemeClr val="tx1"/>
                </a:solidFill>
                <a:effectLst/>
                <a:latin typeface="+mn-lt"/>
                <a:ea typeface="+mn-ea"/>
                <a:cs typeface="+mn-cs"/>
              </a:rPr>
              <a:t>activity_detail.xml</a:t>
            </a:r>
            <a:r>
              <a:rPr lang="en-US" sz="1200" b="0" i="0" kern="1200" dirty="0" smtClean="0">
                <a:solidFill>
                  <a:schemeClr val="tx1"/>
                </a:solidFill>
                <a:effectLst/>
                <a:latin typeface="+mn-lt"/>
                <a:ea typeface="+mn-ea"/>
                <a:cs typeface="+mn-cs"/>
              </a:rPr>
              <a:t> already has an </a:t>
            </a:r>
            <a:r>
              <a:rPr lang="en-US" dirty="0" err="1" smtClean="0"/>
              <a:t>edittext</a:t>
            </a:r>
            <a:r>
              <a:rPr lang="en-US" sz="1200" b="0" i="0" kern="1200" dirty="0" smtClean="0">
                <a:solidFill>
                  <a:schemeClr val="tx1"/>
                </a:solidFill>
                <a:effectLst/>
                <a:latin typeface="+mn-lt"/>
                <a:ea typeface="+mn-ea"/>
                <a:cs typeface="+mn-cs"/>
              </a:rPr>
              <a:t> that is hidden by default. </a:t>
            </a:r>
          </a:p>
          <a:p>
            <a:r>
              <a:rPr lang="en-US" sz="1200" b="0" i="0" kern="1200" dirty="0" smtClean="0">
                <a:solidFill>
                  <a:schemeClr val="tx1"/>
                </a:solidFill>
                <a:effectLst/>
                <a:latin typeface="+mn-lt"/>
                <a:ea typeface="+mn-ea"/>
                <a:cs typeface="+mn-cs"/>
              </a:rPr>
              <a:t>When a user taps the FAB, it reveals itself with a cool animation like below:</a:t>
            </a:r>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33</a:t>
            </a:fld>
            <a:endParaRPr lang="en-US"/>
          </a:p>
        </p:txBody>
      </p:sp>
    </p:spTree>
    <p:extLst>
      <p:ext uri="{BB962C8B-B14F-4D97-AF65-F5344CB8AC3E}">
        <p14:creationId xmlns:p14="http://schemas.microsoft.com/office/powerpoint/2010/main" val="70397410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Open </a:t>
            </a:r>
            <a:r>
              <a:rPr lang="en-US" dirty="0" err="1" smtClean="0"/>
              <a:t>DetailActivity</a:t>
            </a:r>
            <a:r>
              <a:rPr lang="en-US" sz="1200" b="0" i="0" kern="1200" dirty="0" smtClean="0">
                <a:solidFill>
                  <a:schemeClr val="tx1"/>
                </a:solidFill>
                <a:effectLst/>
                <a:latin typeface="+mn-lt"/>
                <a:ea typeface="+mn-ea"/>
                <a:cs typeface="+mn-cs"/>
              </a:rPr>
              <a:t>. There are two methods you have yet to implement:</a:t>
            </a:r>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34</a:t>
            </a:fld>
            <a:endParaRPr lang="en-US"/>
          </a:p>
        </p:txBody>
      </p:sp>
    </p:spTree>
    <p:extLst>
      <p:ext uri="{BB962C8B-B14F-4D97-AF65-F5344CB8AC3E}">
        <p14:creationId xmlns:p14="http://schemas.microsoft.com/office/powerpoint/2010/main" val="105023111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smtClean="0">
                <a:solidFill>
                  <a:schemeClr val="tx1"/>
                </a:solidFill>
                <a:effectLst/>
                <a:latin typeface="+mn-lt"/>
                <a:ea typeface="+mn-ea"/>
                <a:cs typeface="+mn-cs"/>
              </a:rPr>
              <a:t>The two </a:t>
            </a:r>
            <a:r>
              <a:rPr lang="en-US" sz="1200" b="0" i="0" kern="1200" dirty="0" err="1" smtClean="0">
                <a:solidFill>
                  <a:schemeClr val="tx1"/>
                </a:solidFill>
                <a:effectLst/>
                <a:latin typeface="+mn-lt"/>
                <a:ea typeface="+mn-ea"/>
                <a:cs typeface="+mn-cs"/>
              </a:rPr>
              <a:t>int</a:t>
            </a:r>
            <a:r>
              <a:rPr lang="en-US" sz="1200" b="0" i="0" kern="1200" dirty="0" smtClean="0">
                <a:solidFill>
                  <a:schemeClr val="tx1"/>
                </a:solidFill>
                <a:effectLst/>
                <a:latin typeface="+mn-lt"/>
                <a:ea typeface="+mn-ea"/>
                <a:cs typeface="+mn-cs"/>
              </a:rPr>
              <a:t> values are getting the x and y positions of the view with a slight offset. </a:t>
            </a:r>
          </a:p>
          <a:p>
            <a:pPr fontAlgn="base"/>
            <a:r>
              <a:rPr lang="en-US" sz="1200" b="0" i="0" kern="1200" dirty="0" smtClean="0">
                <a:solidFill>
                  <a:schemeClr val="tx1"/>
                </a:solidFill>
                <a:effectLst/>
                <a:latin typeface="+mn-lt"/>
                <a:ea typeface="+mn-ea"/>
                <a:cs typeface="+mn-cs"/>
              </a:rPr>
              <a:t>This offset gives the illusion that the reveal is happening from the direction of your FAB.</a:t>
            </a:r>
          </a:p>
          <a:p>
            <a:pPr fontAlgn="base"/>
            <a:r>
              <a:rPr lang="en-US" sz="1200" b="0" i="0" kern="1200" dirty="0" smtClean="0">
                <a:solidFill>
                  <a:schemeClr val="tx1"/>
                </a:solidFill>
                <a:effectLst/>
                <a:latin typeface="+mn-lt"/>
                <a:ea typeface="+mn-ea"/>
                <a:cs typeface="+mn-cs"/>
              </a:rPr>
              <a:t>Next, the radius gives the reveal the circular outline that you can see in the GIF above. </a:t>
            </a:r>
          </a:p>
          <a:p>
            <a:pPr fontAlgn="base"/>
            <a:r>
              <a:rPr lang="en-US" sz="1200" b="0" i="0" kern="1200" dirty="0" smtClean="0">
                <a:solidFill>
                  <a:schemeClr val="tx1"/>
                </a:solidFill>
                <a:effectLst/>
                <a:latin typeface="+mn-lt"/>
                <a:ea typeface="+mn-ea"/>
                <a:cs typeface="+mn-cs"/>
              </a:rPr>
              <a:t>All of these values — the x-position, y-position and the radius — you pass into the animation instance. </a:t>
            </a:r>
          </a:p>
          <a:p>
            <a:pPr fontAlgn="base"/>
            <a:r>
              <a:rPr lang="en-US" sz="1200" b="0" i="0" kern="1200" dirty="0" smtClean="0">
                <a:solidFill>
                  <a:schemeClr val="tx1"/>
                </a:solidFill>
                <a:effectLst/>
                <a:latin typeface="+mn-lt"/>
                <a:ea typeface="+mn-ea"/>
                <a:cs typeface="+mn-cs"/>
              </a:rPr>
              <a:t>This animation is </a:t>
            </a:r>
            <a:r>
              <a:rPr lang="en-US" sz="1200" b="0" i="0" kern="1200" dirty="0" err="1" smtClean="0">
                <a:solidFill>
                  <a:schemeClr val="tx1"/>
                </a:solidFill>
                <a:effectLst/>
                <a:latin typeface="+mn-lt"/>
                <a:ea typeface="+mn-ea"/>
                <a:cs typeface="+mn-cs"/>
              </a:rPr>
              <a:t>usingViewAnimationUtils</a:t>
            </a:r>
            <a:r>
              <a:rPr lang="en-US" sz="1200" b="0" i="0" kern="1200" dirty="0" smtClean="0">
                <a:solidFill>
                  <a:schemeClr val="tx1"/>
                </a:solidFill>
                <a:effectLst/>
                <a:latin typeface="+mn-lt"/>
                <a:ea typeface="+mn-ea"/>
                <a:cs typeface="+mn-cs"/>
              </a:rPr>
              <a:t>, which gives you the ability to create this circular reveal.</a:t>
            </a:r>
          </a:p>
          <a:p>
            <a:pPr fontAlgn="base"/>
            <a:r>
              <a:rPr lang="en-US" sz="1200" b="0" i="0" kern="1200" dirty="0" smtClean="0">
                <a:solidFill>
                  <a:schemeClr val="tx1"/>
                </a:solidFill>
                <a:effectLst/>
                <a:latin typeface="+mn-lt"/>
                <a:ea typeface="+mn-ea"/>
                <a:cs typeface="+mn-cs"/>
              </a:rPr>
              <a:t>Since the </a:t>
            </a:r>
            <a:r>
              <a:rPr lang="en-US" sz="1200" b="0" i="0" kern="1200" dirty="0" err="1" smtClean="0">
                <a:solidFill>
                  <a:schemeClr val="tx1"/>
                </a:solidFill>
                <a:effectLst/>
                <a:latin typeface="+mn-lt"/>
                <a:ea typeface="+mn-ea"/>
                <a:cs typeface="+mn-cs"/>
              </a:rPr>
              <a:t>EditText</a:t>
            </a:r>
            <a:r>
              <a:rPr lang="en-US" sz="1200" b="0" i="0" kern="1200" dirty="0" smtClean="0">
                <a:solidFill>
                  <a:schemeClr val="tx1"/>
                </a:solidFill>
                <a:effectLst/>
                <a:latin typeface="+mn-lt"/>
                <a:ea typeface="+mn-ea"/>
                <a:cs typeface="+mn-cs"/>
              </a:rPr>
              <a:t> view is initially hidden, you set the view’s visibility to VISIBLE and set your </a:t>
            </a:r>
            <a:r>
              <a:rPr lang="en-US" sz="1200" b="0" i="0" kern="1200" dirty="0" err="1" smtClean="0">
                <a:solidFill>
                  <a:schemeClr val="tx1"/>
                </a:solidFill>
                <a:effectLst/>
                <a:latin typeface="+mn-lt"/>
                <a:ea typeface="+mn-ea"/>
                <a:cs typeface="+mn-cs"/>
              </a:rPr>
              <a:t>boolean</a:t>
            </a:r>
            <a:r>
              <a:rPr lang="en-US" sz="1200" b="0" i="0" kern="1200" dirty="0" smtClean="0">
                <a:solidFill>
                  <a:schemeClr val="tx1"/>
                </a:solidFill>
                <a:effectLst/>
                <a:latin typeface="+mn-lt"/>
                <a:ea typeface="+mn-ea"/>
                <a:cs typeface="+mn-cs"/>
              </a:rPr>
              <a:t> check </a:t>
            </a:r>
            <a:r>
              <a:rPr lang="en-US" sz="1200" b="0" i="0" kern="1200" dirty="0" err="1" smtClean="0">
                <a:solidFill>
                  <a:schemeClr val="tx1"/>
                </a:solidFill>
                <a:effectLst/>
                <a:latin typeface="+mn-lt"/>
                <a:ea typeface="+mn-ea"/>
                <a:cs typeface="+mn-cs"/>
              </a:rPr>
              <a:t>isEditTextVisible</a:t>
            </a:r>
            <a:r>
              <a:rPr lang="en-US" sz="1200" b="0" i="0" kern="1200" dirty="0" smtClean="0">
                <a:solidFill>
                  <a:schemeClr val="tx1"/>
                </a:solidFill>
                <a:effectLst/>
                <a:latin typeface="+mn-lt"/>
                <a:ea typeface="+mn-ea"/>
                <a:cs typeface="+mn-cs"/>
              </a:rPr>
              <a:t> to true. </a:t>
            </a:r>
          </a:p>
          <a:p>
            <a:pPr fontAlgn="base"/>
            <a:r>
              <a:rPr lang="en-US" sz="1200" b="0" i="0" kern="1200" dirty="0" smtClean="0">
                <a:solidFill>
                  <a:schemeClr val="tx1"/>
                </a:solidFill>
                <a:effectLst/>
                <a:latin typeface="+mn-lt"/>
                <a:ea typeface="+mn-ea"/>
                <a:cs typeface="+mn-cs"/>
              </a:rPr>
              <a:t>Finally, you can call start() on the animation.</a:t>
            </a:r>
          </a:p>
          <a:p>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35</a:t>
            </a:fld>
            <a:endParaRPr lang="en-US"/>
          </a:p>
        </p:txBody>
      </p:sp>
    </p:spTree>
    <p:extLst>
      <p:ext uri="{BB962C8B-B14F-4D97-AF65-F5344CB8AC3E}">
        <p14:creationId xmlns:p14="http://schemas.microsoft.com/office/powerpoint/2010/main" val="134221061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smtClean="0">
                <a:solidFill>
                  <a:schemeClr val="tx1"/>
                </a:solidFill>
                <a:effectLst/>
                <a:latin typeface="+mn-lt"/>
                <a:ea typeface="+mn-ea"/>
                <a:cs typeface="+mn-cs"/>
              </a:rPr>
              <a:t>To dismiss the view, add the following to </a:t>
            </a:r>
            <a:r>
              <a:rPr lang="en-US" dirty="0" err="1" smtClean="0"/>
              <a:t>hideEditText</a:t>
            </a:r>
            <a:r>
              <a:rPr lang="en-US" dirty="0" smtClean="0"/>
              <a:t>()</a:t>
            </a:r>
            <a:r>
              <a:rPr lang="en-US" sz="1200" b="0" i="0" kern="1200" dirty="0" smtClean="0">
                <a:solidFill>
                  <a:schemeClr val="tx1"/>
                </a:solidFill>
                <a:effectLst/>
                <a:latin typeface="+mn-lt"/>
                <a:ea typeface="+mn-ea"/>
                <a:cs typeface="+mn-cs"/>
              </a:rPr>
              <a:t>:</a:t>
            </a:r>
          </a:p>
          <a:p>
            <a:pPr fontAlgn="base"/>
            <a:r>
              <a:rPr lang="en-US" sz="1200" b="0" i="0" kern="1200" dirty="0" smtClean="0">
                <a:solidFill>
                  <a:schemeClr val="tx1"/>
                </a:solidFill>
                <a:effectLst/>
                <a:latin typeface="+mn-lt"/>
                <a:ea typeface="+mn-ea"/>
                <a:cs typeface="+mn-cs"/>
              </a:rPr>
              <a:t>Here your goal is to hide the view and show the circular animation in the opposite direction. </a:t>
            </a:r>
          </a:p>
          <a:p>
            <a:pPr fontAlgn="base"/>
            <a:r>
              <a:rPr lang="en-US" sz="1200" b="0" i="0" kern="1200" dirty="0" smtClean="0">
                <a:solidFill>
                  <a:schemeClr val="tx1"/>
                </a:solidFill>
                <a:effectLst/>
                <a:latin typeface="+mn-lt"/>
                <a:ea typeface="+mn-ea"/>
                <a:cs typeface="+mn-cs"/>
              </a:rPr>
              <a:t>Therefore, you make the initial radius the width of the view and the ending radius 0, which shrinks the circle.</a:t>
            </a:r>
          </a:p>
          <a:p>
            <a:pPr fontAlgn="base"/>
            <a:r>
              <a:rPr lang="en-US" sz="1200" b="0" i="0" kern="1200" dirty="0" smtClean="0">
                <a:solidFill>
                  <a:schemeClr val="tx1"/>
                </a:solidFill>
                <a:effectLst/>
                <a:latin typeface="+mn-lt"/>
                <a:ea typeface="+mn-ea"/>
                <a:cs typeface="+mn-cs"/>
              </a:rPr>
              <a:t>You want to show the animation first and then hide the view. </a:t>
            </a:r>
          </a:p>
          <a:p>
            <a:pPr fontAlgn="base"/>
            <a:r>
              <a:rPr lang="en-US" sz="1200" b="0" i="0" kern="1200" dirty="0" smtClean="0">
                <a:solidFill>
                  <a:schemeClr val="tx1"/>
                </a:solidFill>
                <a:effectLst/>
                <a:latin typeface="+mn-lt"/>
                <a:ea typeface="+mn-ea"/>
                <a:cs typeface="+mn-cs"/>
              </a:rPr>
              <a:t>To do this, you implement an animation listener and hide the view when the animation ends.</a:t>
            </a:r>
          </a:p>
          <a:p>
            <a:pPr fontAlgn="base"/>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36</a:t>
            </a:fld>
            <a:endParaRPr lang="en-US"/>
          </a:p>
        </p:txBody>
      </p:sp>
    </p:spTree>
    <p:extLst>
      <p:ext uri="{BB962C8B-B14F-4D97-AF65-F5344CB8AC3E}">
        <p14:creationId xmlns:p14="http://schemas.microsoft.com/office/powerpoint/2010/main" val="151055581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1" i="0" kern="1200" dirty="0" smtClean="0">
                <a:solidFill>
                  <a:schemeClr val="tx1"/>
                </a:solidFill>
                <a:effectLst/>
                <a:latin typeface="+mn-lt"/>
                <a:ea typeface="+mn-ea"/>
                <a:cs typeface="+mn-cs"/>
              </a:rPr>
              <a:t>Morphing a Bezier Path for a Floating Action Button</a:t>
            </a:r>
          </a:p>
          <a:p>
            <a:pPr fontAlgn="base"/>
            <a:r>
              <a:rPr lang="en-US" sz="1200" b="0" i="0" kern="1200" dirty="0" smtClean="0">
                <a:solidFill>
                  <a:schemeClr val="tx1"/>
                </a:solidFill>
                <a:effectLst/>
                <a:latin typeface="+mn-lt"/>
                <a:ea typeface="+mn-ea"/>
                <a:cs typeface="+mn-cs"/>
              </a:rPr>
              <a:t>Now that you have your reveal animation hiding and showing the edit text field, </a:t>
            </a:r>
          </a:p>
          <a:p>
            <a:pPr fontAlgn="base"/>
            <a:r>
              <a:rPr lang="en-US" sz="1200" b="0" i="0" kern="1200" dirty="0" smtClean="0">
                <a:solidFill>
                  <a:schemeClr val="tx1"/>
                </a:solidFill>
                <a:effectLst/>
                <a:latin typeface="+mn-lt"/>
                <a:ea typeface="+mn-ea"/>
                <a:cs typeface="+mn-cs"/>
              </a:rPr>
              <a:t>you can coordinate the icon on your FAB to look and respond just like the one shown below:</a:t>
            </a: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2869989-EB00-4EE7-BCB5-25BDC5BB29F8}" type="slidenum">
              <a:rPr lang="en-US" smtClean="0"/>
              <a:t>38</a:t>
            </a:fld>
            <a:endParaRPr lang="en-US"/>
          </a:p>
        </p:txBody>
      </p:sp>
    </p:spTree>
    <p:extLst>
      <p:ext uri="{BB962C8B-B14F-4D97-AF65-F5344CB8AC3E}">
        <p14:creationId xmlns:p14="http://schemas.microsoft.com/office/powerpoint/2010/main" val="137766360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smtClean="0">
                <a:solidFill>
                  <a:schemeClr val="tx1"/>
                </a:solidFill>
                <a:effectLst/>
                <a:latin typeface="+mn-lt"/>
                <a:ea typeface="+mn-ea"/>
                <a:cs typeface="+mn-cs"/>
              </a:rPr>
              <a:t>The starter project includes the vector paths for the plus and checkmark icons. </a:t>
            </a:r>
          </a:p>
          <a:p>
            <a:pPr fontAlgn="base"/>
            <a:r>
              <a:rPr lang="en-US" sz="1200" b="0" i="0" kern="1200" dirty="0" smtClean="0">
                <a:solidFill>
                  <a:schemeClr val="tx1"/>
                </a:solidFill>
                <a:effectLst/>
                <a:latin typeface="+mn-lt"/>
                <a:ea typeface="+mn-ea"/>
                <a:cs typeface="+mn-cs"/>
              </a:rPr>
              <a:t>You’ll learn how to animate – or morph – the paths from the plus to the checkmark, and vice versa.</a:t>
            </a:r>
          </a:p>
          <a:p>
            <a:pPr fontAlgn="base"/>
            <a:r>
              <a:rPr lang="en-US" sz="1200" b="0" i="0" kern="1200" dirty="0" smtClean="0">
                <a:solidFill>
                  <a:schemeClr val="tx1"/>
                </a:solidFill>
                <a:effectLst/>
                <a:latin typeface="+mn-lt"/>
                <a:ea typeface="+mn-ea"/>
                <a:cs typeface="+mn-cs"/>
              </a:rPr>
              <a:t>Under the </a:t>
            </a:r>
            <a:r>
              <a:rPr lang="en-US" sz="1200" b="1" i="1" kern="1200" dirty="0" err="1" smtClean="0">
                <a:solidFill>
                  <a:schemeClr val="tx1"/>
                </a:solidFill>
                <a:effectLst/>
                <a:latin typeface="+mn-lt"/>
                <a:ea typeface="+mn-ea"/>
                <a:cs typeface="+mn-cs"/>
              </a:rPr>
              <a:t>drawables</a:t>
            </a:r>
            <a:r>
              <a:rPr lang="en-US" sz="1200" b="0" i="0" kern="1200" dirty="0" smtClean="0">
                <a:solidFill>
                  <a:schemeClr val="tx1"/>
                </a:solidFill>
                <a:effectLst/>
                <a:latin typeface="+mn-lt"/>
                <a:ea typeface="+mn-ea"/>
                <a:cs typeface="+mn-cs"/>
              </a:rPr>
              <a:t> directory, create a new resource file by going to </a:t>
            </a:r>
            <a:r>
              <a:rPr lang="en-US" sz="1200" b="1" i="1" kern="1200" dirty="0" smtClean="0">
                <a:solidFill>
                  <a:schemeClr val="tx1"/>
                </a:solidFill>
                <a:effectLst/>
                <a:latin typeface="+mn-lt"/>
                <a:ea typeface="+mn-ea"/>
                <a:cs typeface="+mn-cs"/>
              </a:rPr>
              <a:t>New\</a:t>
            </a:r>
            <a:r>
              <a:rPr lang="en-US" sz="1200" b="1" i="1" kern="1200" dirty="0" err="1" smtClean="0">
                <a:solidFill>
                  <a:schemeClr val="tx1"/>
                </a:solidFill>
                <a:effectLst/>
                <a:latin typeface="+mn-lt"/>
                <a:ea typeface="+mn-ea"/>
                <a:cs typeface="+mn-cs"/>
              </a:rPr>
              <a:t>Drawable</a:t>
            </a:r>
            <a:r>
              <a:rPr lang="en-US" sz="1200" b="1" i="1" kern="1200" dirty="0" smtClean="0">
                <a:solidFill>
                  <a:schemeClr val="tx1"/>
                </a:solidFill>
                <a:effectLst/>
                <a:latin typeface="+mn-lt"/>
                <a:ea typeface="+mn-ea"/>
                <a:cs typeface="+mn-cs"/>
              </a:rPr>
              <a:t> resource file</a:t>
            </a:r>
            <a:r>
              <a:rPr lang="en-US" sz="1200" b="0" i="0" kern="1200" dirty="0" smtClean="0">
                <a:solidFill>
                  <a:schemeClr val="tx1"/>
                </a:solidFill>
                <a:effectLst/>
                <a:latin typeface="+mn-lt"/>
                <a:ea typeface="+mn-ea"/>
                <a:cs typeface="+mn-cs"/>
              </a:rPr>
              <a:t>. </a:t>
            </a:r>
          </a:p>
          <a:p>
            <a:pPr fontAlgn="base"/>
            <a:r>
              <a:rPr lang="en-US" sz="1200" b="0" i="0" kern="1200" dirty="0" smtClean="0">
                <a:solidFill>
                  <a:schemeClr val="tx1"/>
                </a:solidFill>
                <a:effectLst/>
                <a:latin typeface="+mn-lt"/>
                <a:ea typeface="+mn-ea"/>
                <a:cs typeface="+mn-cs"/>
              </a:rPr>
              <a:t>Call </a:t>
            </a:r>
            <a:r>
              <a:rPr lang="en-US" sz="1200" b="0" i="0" kern="1200" dirty="0" err="1" smtClean="0">
                <a:solidFill>
                  <a:schemeClr val="tx1"/>
                </a:solidFill>
                <a:effectLst/>
                <a:latin typeface="+mn-lt"/>
                <a:ea typeface="+mn-ea"/>
                <a:cs typeface="+mn-cs"/>
              </a:rPr>
              <a:t>it</a:t>
            </a:r>
            <a:r>
              <a:rPr lang="en-US" sz="1200" b="1" i="1" kern="1200" dirty="0" err="1" smtClean="0">
                <a:solidFill>
                  <a:schemeClr val="tx1"/>
                </a:solidFill>
                <a:effectLst/>
                <a:latin typeface="+mn-lt"/>
                <a:ea typeface="+mn-ea"/>
                <a:cs typeface="+mn-cs"/>
              </a:rPr>
              <a:t>icn_morph</a:t>
            </a:r>
            <a:r>
              <a:rPr lang="en-US" sz="1200" b="0" i="0" kern="1200" dirty="0" smtClean="0">
                <a:solidFill>
                  <a:schemeClr val="tx1"/>
                </a:solidFill>
                <a:effectLst/>
                <a:latin typeface="+mn-lt"/>
                <a:ea typeface="+mn-ea"/>
                <a:cs typeface="+mn-cs"/>
              </a:rPr>
              <a:t> and define animated-vector as the root element:</a:t>
            </a:r>
          </a:p>
          <a:p>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39</a:t>
            </a:fld>
            <a:endParaRPr lang="en-US"/>
          </a:p>
        </p:txBody>
      </p:sp>
    </p:spTree>
    <p:extLst>
      <p:ext uri="{BB962C8B-B14F-4D97-AF65-F5344CB8AC3E}">
        <p14:creationId xmlns:p14="http://schemas.microsoft.com/office/powerpoint/2010/main" val="39986054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smtClean="0">
                <a:solidFill>
                  <a:schemeClr val="tx1"/>
                </a:solidFill>
                <a:effectLst/>
                <a:latin typeface="+mn-lt"/>
                <a:ea typeface="+mn-ea"/>
                <a:cs typeface="+mn-cs"/>
              </a:rPr>
              <a:t>animated-vector requires an existing </a:t>
            </a:r>
            <a:r>
              <a:rPr lang="en-US" sz="1200" b="0" i="0" kern="1200" dirty="0" err="1" smtClean="0">
                <a:solidFill>
                  <a:schemeClr val="tx1"/>
                </a:solidFill>
                <a:effectLst/>
                <a:latin typeface="+mn-lt"/>
                <a:ea typeface="+mn-ea"/>
                <a:cs typeface="+mn-cs"/>
              </a:rPr>
              <a:t>android:drawable</a:t>
            </a:r>
            <a:r>
              <a:rPr lang="en-US" sz="1200" b="0" i="0" kern="1200" dirty="0" smtClean="0">
                <a:solidFill>
                  <a:schemeClr val="tx1"/>
                </a:solidFill>
                <a:effectLst/>
                <a:latin typeface="+mn-lt"/>
                <a:ea typeface="+mn-ea"/>
                <a:cs typeface="+mn-cs"/>
              </a:rPr>
              <a:t>. </a:t>
            </a:r>
          </a:p>
          <a:p>
            <a:pPr fontAlgn="base"/>
            <a:r>
              <a:rPr lang="en-US" sz="1200" b="0" i="0" kern="1200" dirty="0" smtClean="0">
                <a:solidFill>
                  <a:schemeClr val="tx1"/>
                </a:solidFill>
                <a:effectLst/>
                <a:latin typeface="+mn-lt"/>
                <a:ea typeface="+mn-ea"/>
                <a:cs typeface="+mn-cs"/>
              </a:rPr>
              <a:t>In this case, the animated vector will start with a plus sign and morph into a checkmark, so you’ll set the </a:t>
            </a:r>
            <a:r>
              <a:rPr lang="en-US" sz="1200" b="0" i="0" kern="1200" dirty="0" err="1" smtClean="0">
                <a:solidFill>
                  <a:schemeClr val="tx1"/>
                </a:solidFill>
                <a:effectLst/>
                <a:latin typeface="+mn-lt"/>
                <a:ea typeface="+mn-ea"/>
                <a:cs typeface="+mn-cs"/>
              </a:rPr>
              <a:t>drawable</a:t>
            </a:r>
            <a:r>
              <a:rPr lang="en-US" sz="1200" b="0" i="0" kern="1200" dirty="0" smtClean="0">
                <a:solidFill>
                  <a:schemeClr val="tx1"/>
                </a:solidFill>
                <a:effectLst/>
                <a:latin typeface="+mn-lt"/>
                <a:ea typeface="+mn-ea"/>
                <a:cs typeface="+mn-cs"/>
              </a:rPr>
              <a:t> to </a:t>
            </a:r>
            <a:r>
              <a:rPr lang="en-US" sz="1200" b="0" i="0" kern="1200" dirty="0" err="1" smtClean="0">
                <a:solidFill>
                  <a:schemeClr val="tx1"/>
                </a:solidFill>
                <a:effectLst/>
                <a:latin typeface="+mn-lt"/>
                <a:ea typeface="+mn-ea"/>
                <a:cs typeface="+mn-cs"/>
              </a:rPr>
              <a:t>icn_add</a:t>
            </a:r>
            <a:r>
              <a:rPr lang="en-US" sz="1200" b="0" i="0" kern="1200" dirty="0" smtClean="0">
                <a:solidFill>
                  <a:schemeClr val="tx1"/>
                </a:solidFill>
                <a:effectLst/>
                <a:latin typeface="+mn-lt"/>
                <a:ea typeface="+mn-ea"/>
                <a:cs typeface="+mn-cs"/>
              </a:rPr>
              <a:t>.</a:t>
            </a:r>
          </a:p>
          <a:p>
            <a:pPr fontAlgn="base"/>
            <a:r>
              <a:rPr lang="en-US" sz="1200" b="0" i="0" kern="1200" dirty="0" smtClean="0">
                <a:solidFill>
                  <a:schemeClr val="tx1"/>
                </a:solidFill>
                <a:effectLst/>
                <a:latin typeface="+mn-lt"/>
                <a:ea typeface="+mn-ea"/>
                <a:cs typeface="+mn-cs"/>
              </a:rPr>
              <a:t>Now for the actual morphing, add the following inside the animated-vector tag:</a:t>
            </a:r>
          </a:p>
          <a:p>
            <a:pPr fontAlgn="base"/>
            <a:r>
              <a:rPr lang="en-US" sz="1200" b="0" i="0" kern="1200" dirty="0" smtClean="0">
                <a:solidFill>
                  <a:schemeClr val="tx1"/>
                </a:solidFill>
                <a:effectLst/>
                <a:latin typeface="+mn-lt"/>
                <a:ea typeface="+mn-ea"/>
                <a:cs typeface="+mn-cs"/>
              </a:rPr>
              <a:t>With the code above, you are essentially transforming the vertical line of the plus icon into a checkmark while fading out the horizontal line, as the diagram below illustrates:</a:t>
            </a:r>
          </a:p>
          <a:p>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40</a:t>
            </a:fld>
            <a:endParaRPr lang="en-US"/>
          </a:p>
        </p:txBody>
      </p:sp>
    </p:spTree>
    <p:extLst>
      <p:ext uri="{BB962C8B-B14F-4D97-AF65-F5344CB8AC3E}">
        <p14:creationId xmlns:p14="http://schemas.microsoft.com/office/powerpoint/2010/main" val="112337639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you are essentially transforming the vertical line of the plus icon into a checkmark while fading out the horizontal line</a:t>
            </a:r>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41</a:t>
            </a:fld>
            <a:endParaRPr lang="en-US"/>
          </a:p>
        </p:txBody>
      </p:sp>
    </p:spTree>
    <p:extLst>
      <p:ext uri="{BB962C8B-B14F-4D97-AF65-F5344CB8AC3E}">
        <p14:creationId xmlns:p14="http://schemas.microsoft.com/office/powerpoint/2010/main" val="208490537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the vertical line is comprised of two paths, a smaller vertical line and a larger one:</a:t>
            </a:r>
          </a:p>
          <a:p>
            <a:r>
              <a:rPr lang="en-US" sz="1200" b="0" i="0" kern="1200" dirty="0" smtClean="0">
                <a:solidFill>
                  <a:schemeClr val="tx1"/>
                </a:solidFill>
                <a:effectLst/>
                <a:latin typeface="+mn-lt"/>
                <a:ea typeface="+mn-ea"/>
                <a:cs typeface="+mn-cs"/>
              </a:rPr>
              <a:t>You can see from the diagram above that you can transform the first two targets, </a:t>
            </a:r>
            <a:r>
              <a:rPr lang="en-US" dirty="0" err="1" smtClean="0"/>
              <a:t>sm_vertical_line</a:t>
            </a:r>
            <a:r>
              <a:rPr lang="en-US" sz="1200" b="0" i="0" kern="1200" dirty="0" smtClean="0">
                <a:solidFill>
                  <a:schemeClr val="tx1"/>
                </a:solidFill>
                <a:effectLst/>
                <a:latin typeface="+mn-lt"/>
                <a:ea typeface="+mn-ea"/>
                <a:cs typeface="+mn-cs"/>
              </a:rPr>
              <a:t> and </a:t>
            </a:r>
            <a:r>
              <a:rPr lang="en-US" dirty="0" err="1" smtClean="0"/>
              <a:t>lg_vertical_line</a:t>
            </a:r>
            <a:r>
              <a:rPr lang="en-US" sz="1200" b="0" i="0" kern="1200" dirty="0" smtClean="0">
                <a:solidFill>
                  <a:schemeClr val="tx1"/>
                </a:solidFill>
                <a:effectLst/>
                <a:latin typeface="+mn-lt"/>
                <a:ea typeface="+mn-ea"/>
                <a:cs typeface="+mn-cs"/>
              </a:rPr>
              <a:t>, into a checkmark by drawing their paths at different angles, which is exactly what you do in the previous code block, along with fading out </a:t>
            </a:r>
            <a:r>
              <a:rPr lang="en-US" dirty="0" err="1" smtClean="0"/>
              <a:t>horizontal_line</a:t>
            </a:r>
            <a:r>
              <a:rPr lang="en-US" sz="1200" b="0" i="0" kern="1200" dirty="0" smtClean="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42</a:t>
            </a:fld>
            <a:endParaRPr lang="en-US"/>
          </a:p>
        </p:txBody>
      </p:sp>
    </p:spTree>
    <p:extLst>
      <p:ext uri="{BB962C8B-B14F-4D97-AF65-F5344CB8AC3E}">
        <p14:creationId xmlns:p14="http://schemas.microsoft.com/office/powerpoint/2010/main" val="25916950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smtClean="0">
                <a:solidFill>
                  <a:schemeClr val="tx1"/>
                </a:solidFill>
                <a:effectLst/>
                <a:latin typeface="+mn-lt"/>
                <a:ea typeface="+mn-ea"/>
                <a:cs typeface="+mn-cs"/>
              </a:rPr>
              <a:t>Next, you need to reverse this animation to transform the checkmark back into a plus sign. </a:t>
            </a:r>
          </a:p>
          <a:p>
            <a:pPr fontAlgn="base"/>
            <a:r>
              <a:rPr lang="en-US" sz="1200" b="0" i="0" kern="1200" dirty="0" smtClean="0">
                <a:solidFill>
                  <a:schemeClr val="tx1"/>
                </a:solidFill>
                <a:effectLst/>
                <a:latin typeface="+mn-lt"/>
                <a:ea typeface="+mn-ea"/>
                <a:cs typeface="+mn-cs"/>
              </a:rPr>
              <a:t>Create another </a:t>
            </a:r>
            <a:r>
              <a:rPr lang="en-US" sz="1200" b="0" i="0" kern="1200" dirty="0" err="1" smtClean="0">
                <a:solidFill>
                  <a:schemeClr val="tx1"/>
                </a:solidFill>
                <a:effectLst/>
                <a:latin typeface="+mn-lt"/>
                <a:ea typeface="+mn-ea"/>
                <a:cs typeface="+mn-cs"/>
              </a:rPr>
              <a:t>drawable</a:t>
            </a:r>
            <a:r>
              <a:rPr lang="en-US" sz="1200" b="0" i="0" kern="1200" dirty="0" smtClean="0">
                <a:solidFill>
                  <a:schemeClr val="tx1"/>
                </a:solidFill>
                <a:effectLst/>
                <a:latin typeface="+mn-lt"/>
                <a:ea typeface="+mn-ea"/>
                <a:cs typeface="+mn-cs"/>
              </a:rPr>
              <a:t> resource file, this time calling it </a:t>
            </a:r>
            <a:r>
              <a:rPr lang="en-US" sz="1200" b="1" i="1" kern="1200" dirty="0" err="1" smtClean="0">
                <a:solidFill>
                  <a:schemeClr val="tx1"/>
                </a:solidFill>
                <a:effectLst/>
                <a:latin typeface="+mn-lt"/>
                <a:ea typeface="+mn-ea"/>
                <a:cs typeface="+mn-cs"/>
              </a:rPr>
              <a:t>icon_morph_reverse</a:t>
            </a:r>
            <a:r>
              <a:rPr lang="en-US" sz="1200" b="0" i="0" kern="1200" dirty="0" smtClean="0">
                <a:solidFill>
                  <a:schemeClr val="tx1"/>
                </a:solidFill>
                <a:effectLst/>
                <a:latin typeface="+mn-lt"/>
                <a:ea typeface="+mn-ea"/>
                <a:cs typeface="+mn-cs"/>
              </a:rPr>
              <a:t>, and replace it’s contents with the following:</a:t>
            </a:r>
          </a:p>
          <a:p>
            <a:pPr fontAlgn="base"/>
            <a:r>
              <a:rPr lang="en-US" sz="1200" b="0" i="0" kern="1200" dirty="0" smtClean="0">
                <a:solidFill>
                  <a:schemeClr val="tx1"/>
                </a:solidFill>
                <a:effectLst/>
                <a:latin typeface="+mn-lt"/>
                <a:ea typeface="+mn-ea"/>
                <a:cs typeface="+mn-cs"/>
              </a:rPr>
              <a:t>The two lines that make up the final vertical line in the plus icon will now morph back into their original states and the horizontal line will fade into view, creating a smooth effect.</a:t>
            </a:r>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43</a:t>
            </a:fld>
            <a:endParaRPr lang="en-US"/>
          </a:p>
        </p:txBody>
      </p:sp>
    </p:spTree>
    <p:extLst>
      <p:ext uri="{BB962C8B-B14F-4D97-AF65-F5344CB8AC3E}">
        <p14:creationId xmlns:p14="http://schemas.microsoft.com/office/powerpoint/2010/main" val="15226622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smtClean="0">
                <a:solidFill>
                  <a:schemeClr val="tx1"/>
                </a:solidFill>
                <a:effectLst/>
                <a:latin typeface="+mn-lt"/>
                <a:ea typeface="+mn-ea"/>
                <a:cs typeface="+mn-cs"/>
              </a:rPr>
              <a:t>Android will automatically apply </a:t>
            </a:r>
            <a:r>
              <a:rPr lang="en-US" sz="1200" b="0" i="0" kern="1200" dirty="0" err="1" smtClean="0">
                <a:solidFill>
                  <a:schemeClr val="tx1"/>
                </a:solidFill>
                <a:effectLst/>
                <a:latin typeface="+mn-lt"/>
                <a:ea typeface="+mn-ea"/>
                <a:cs typeface="+mn-cs"/>
              </a:rPr>
              <a:t>android:colorPrimary</a:t>
            </a:r>
            <a:r>
              <a:rPr lang="en-US" sz="1200" b="0" i="0" kern="1200" dirty="0" smtClean="0">
                <a:solidFill>
                  <a:schemeClr val="tx1"/>
                </a:solidFill>
                <a:effectLst/>
                <a:latin typeface="+mn-lt"/>
                <a:ea typeface="+mn-ea"/>
                <a:cs typeface="+mn-cs"/>
              </a:rPr>
              <a:t> to the action bar, </a:t>
            </a:r>
            <a:r>
              <a:rPr lang="en-US" sz="1200" b="0" i="0" kern="1200" dirty="0" err="1" smtClean="0">
                <a:solidFill>
                  <a:schemeClr val="tx1"/>
                </a:solidFill>
                <a:effectLst/>
                <a:latin typeface="+mn-lt"/>
                <a:ea typeface="+mn-ea"/>
                <a:cs typeface="+mn-cs"/>
              </a:rPr>
              <a:t>android:colorPrimaryDark</a:t>
            </a:r>
            <a:r>
              <a:rPr lang="en-US" sz="1200" b="0" i="0" kern="1200" dirty="0" smtClean="0">
                <a:solidFill>
                  <a:schemeClr val="tx1"/>
                </a:solidFill>
                <a:effectLst/>
                <a:latin typeface="+mn-lt"/>
                <a:ea typeface="+mn-ea"/>
                <a:cs typeface="+mn-cs"/>
              </a:rPr>
              <a:t> to status bar and </a:t>
            </a:r>
            <a:r>
              <a:rPr lang="en-US" sz="1200" b="0" i="0" kern="1200" dirty="0" err="1" smtClean="0">
                <a:solidFill>
                  <a:schemeClr val="tx1"/>
                </a:solidFill>
                <a:effectLst/>
                <a:latin typeface="+mn-lt"/>
                <a:ea typeface="+mn-ea"/>
                <a:cs typeface="+mn-cs"/>
              </a:rPr>
              <a:t>android:colorAccent</a:t>
            </a:r>
            <a:r>
              <a:rPr lang="en-US" sz="1200" b="0" i="0" kern="1200" dirty="0" smtClean="0">
                <a:solidFill>
                  <a:schemeClr val="tx1"/>
                </a:solidFill>
                <a:effectLst/>
                <a:latin typeface="+mn-lt"/>
                <a:ea typeface="+mn-ea"/>
                <a:cs typeface="+mn-cs"/>
              </a:rPr>
              <a:t> to UI widgets like </a:t>
            </a:r>
            <a:r>
              <a:rPr lang="en-US" sz="1200" b="0" i="0" kern="1200" dirty="0" err="1" smtClean="0">
                <a:solidFill>
                  <a:schemeClr val="tx1"/>
                </a:solidFill>
                <a:effectLst/>
                <a:latin typeface="+mn-lt"/>
                <a:ea typeface="+mn-ea"/>
                <a:cs typeface="+mn-cs"/>
              </a:rPr>
              <a:t>textfield</a:t>
            </a:r>
            <a:r>
              <a:rPr lang="en-US" sz="1200" b="0" i="0" kern="1200" dirty="0" smtClean="0">
                <a:solidFill>
                  <a:schemeClr val="tx1"/>
                </a:solidFill>
                <a:effectLst/>
                <a:latin typeface="+mn-lt"/>
                <a:ea typeface="+mn-ea"/>
                <a:cs typeface="+mn-cs"/>
              </a:rPr>
              <a:t> and checkboxes.</a:t>
            </a:r>
          </a:p>
          <a:p>
            <a:pPr fontAlgn="base"/>
            <a:r>
              <a:rPr lang="en-US" sz="1200" b="0" i="0" kern="1200" dirty="0" smtClean="0">
                <a:solidFill>
                  <a:schemeClr val="tx1"/>
                </a:solidFill>
                <a:effectLst/>
                <a:latin typeface="+mn-lt"/>
                <a:ea typeface="+mn-ea"/>
                <a:cs typeface="+mn-cs"/>
              </a:rPr>
              <a:t>In the code above, you also alter the color of the navigation bar. For </a:t>
            </a:r>
            <a:r>
              <a:rPr lang="en-US" sz="1200" b="0" i="0" kern="1200" dirty="0" err="1" smtClean="0">
                <a:solidFill>
                  <a:schemeClr val="tx1"/>
                </a:solidFill>
                <a:effectLst/>
                <a:latin typeface="+mn-lt"/>
                <a:ea typeface="+mn-ea"/>
                <a:cs typeface="+mn-cs"/>
              </a:rPr>
              <a:t>android:displayOptions</a:t>
            </a:r>
            <a:r>
              <a:rPr lang="en-US" sz="1200" b="0" i="0" kern="1200" dirty="0" smtClean="0">
                <a:solidFill>
                  <a:schemeClr val="tx1"/>
                </a:solidFill>
                <a:effectLst/>
                <a:latin typeface="+mn-lt"/>
                <a:ea typeface="+mn-ea"/>
                <a:cs typeface="+mn-cs"/>
              </a:rPr>
              <a:t>, you pass </a:t>
            </a:r>
            <a:r>
              <a:rPr lang="en-US" sz="1200" b="0" i="0" kern="1200" dirty="0" err="1" smtClean="0">
                <a:solidFill>
                  <a:schemeClr val="tx1"/>
                </a:solidFill>
                <a:effectLst/>
                <a:latin typeface="+mn-lt"/>
                <a:ea typeface="+mn-ea"/>
                <a:cs typeface="+mn-cs"/>
              </a:rPr>
              <a:t>disableHome</a:t>
            </a:r>
            <a:r>
              <a:rPr lang="en-US" sz="1200" b="0" i="0" kern="1200" dirty="0" smtClean="0">
                <a:solidFill>
                  <a:schemeClr val="tx1"/>
                </a:solidFill>
                <a:effectLst/>
                <a:latin typeface="+mn-lt"/>
                <a:ea typeface="+mn-ea"/>
                <a:cs typeface="+mn-cs"/>
              </a:rPr>
              <a:t> to accommodate the screen layouts in this sample app.</a:t>
            </a:r>
          </a:p>
          <a:p>
            <a:pPr fontAlgn="base"/>
            <a:r>
              <a:rPr lang="en-US" sz="1200" b="0" i="0" kern="1200" dirty="0" smtClean="0">
                <a:solidFill>
                  <a:schemeClr val="tx1"/>
                </a:solidFill>
                <a:effectLst/>
                <a:latin typeface="+mn-lt"/>
                <a:ea typeface="+mn-ea"/>
                <a:cs typeface="+mn-cs"/>
              </a:rPr>
              <a:t>Build and run, and you’ll see the new color scheme in the app.</a:t>
            </a: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2869989-EB00-4EE7-BCB5-25BDC5BB29F8}" type="slidenum">
              <a:rPr lang="en-US" smtClean="0"/>
              <a:t>7</a:t>
            </a:fld>
            <a:endParaRPr lang="en-US"/>
          </a:p>
        </p:txBody>
      </p:sp>
    </p:spTree>
    <p:extLst>
      <p:ext uri="{BB962C8B-B14F-4D97-AF65-F5344CB8AC3E}">
        <p14:creationId xmlns:p14="http://schemas.microsoft.com/office/powerpoint/2010/main" val="11879343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.Open </a:t>
            </a:r>
            <a:r>
              <a:rPr lang="en-US" sz="1200" b="1" i="1" kern="1200" dirty="0" err="1" smtClean="0">
                <a:solidFill>
                  <a:schemeClr val="tx1"/>
                </a:solidFill>
                <a:effectLst/>
                <a:latin typeface="+mn-lt"/>
                <a:ea typeface="+mn-ea"/>
                <a:cs typeface="+mn-cs"/>
              </a:rPr>
              <a:t>DetailActivity.java</a:t>
            </a:r>
            <a:r>
              <a:rPr lang="en-US" sz="1200" b="0" i="0" kern="1200" dirty="0" smtClean="0">
                <a:solidFill>
                  <a:schemeClr val="tx1"/>
                </a:solidFill>
                <a:effectLst/>
                <a:latin typeface="+mn-lt"/>
                <a:ea typeface="+mn-ea"/>
                <a:cs typeface="+mn-cs"/>
              </a:rPr>
              <a:t> and add the following to </a:t>
            </a:r>
            <a:r>
              <a:rPr lang="en-US" dirty="0" err="1" smtClean="0"/>
              <a:t>onClick</a:t>
            </a:r>
            <a:r>
              <a:rPr lang="en-US" dirty="0" smtClean="0"/>
              <a:t>()</a:t>
            </a:r>
          </a:p>
          <a:p>
            <a:r>
              <a:rPr lang="en-US" sz="1200" b="0" i="0" kern="1200" dirty="0" smtClean="0">
                <a:solidFill>
                  <a:schemeClr val="tx1"/>
                </a:solidFill>
                <a:effectLst/>
                <a:latin typeface="+mn-lt"/>
                <a:ea typeface="+mn-ea"/>
                <a:cs typeface="+mn-cs"/>
              </a:rPr>
              <a:t>Here you’re declaring a field to hold a reference to the </a:t>
            </a:r>
            <a:r>
              <a:rPr lang="en-US" sz="1200" b="0" i="0" kern="1200" dirty="0" err="1" smtClean="0">
                <a:solidFill>
                  <a:schemeClr val="tx1"/>
                </a:solidFill>
                <a:effectLst/>
                <a:latin typeface="+mn-lt"/>
                <a:ea typeface="+mn-ea"/>
                <a:cs typeface="+mn-cs"/>
              </a:rPr>
              <a:t>animatable</a:t>
            </a:r>
            <a:r>
              <a:rPr lang="en-US" sz="1200" b="0" i="0" kern="1200" dirty="0" smtClean="0">
                <a:solidFill>
                  <a:schemeClr val="tx1"/>
                </a:solidFill>
                <a:effectLst/>
                <a:latin typeface="+mn-lt"/>
                <a:ea typeface="+mn-ea"/>
                <a:cs typeface="+mn-cs"/>
              </a:rPr>
              <a:t> that will actually perform the animation.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Now, add the following to the bottom of the </a:t>
            </a:r>
            <a:r>
              <a:rPr lang="en-US" dirty="0" smtClean="0"/>
              <a:t>if</a:t>
            </a:r>
            <a:r>
              <a:rPr lang="en-US" sz="1200" b="0" i="0" kern="1200" dirty="0" smtClean="0">
                <a:solidFill>
                  <a:schemeClr val="tx1"/>
                </a:solidFill>
                <a:effectLst/>
                <a:latin typeface="+mn-lt"/>
                <a:ea typeface="+mn-ea"/>
                <a:cs typeface="+mn-cs"/>
              </a:rPr>
              <a:t> block:</a:t>
            </a:r>
          </a:p>
          <a:p>
            <a:pPr fontAlgn="base"/>
            <a:r>
              <a:rPr lang="en-US" sz="1200" b="0" i="0" kern="1200" dirty="0" smtClean="0">
                <a:solidFill>
                  <a:schemeClr val="tx1"/>
                </a:solidFill>
                <a:effectLst/>
                <a:latin typeface="+mn-lt"/>
                <a:ea typeface="+mn-ea"/>
                <a:cs typeface="+mn-cs"/>
              </a:rPr>
              <a:t>Here you set the image resource of the button to the </a:t>
            </a:r>
            <a:r>
              <a:rPr lang="en-US" sz="1200" b="0" i="0" kern="1200" dirty="0" err="1" smtClean="0">
                <a:solidFill>
                  <a:schemeClr val="tx1"/>
                </a:solidFill>
                <a:effectLst/>
                <a:latin typeface="+mn-lt"/>
                <a:ea typeface="+mn-ea"/>
                <a:cs typeface="+mn-cs"/>
              </a:rPr>
              <a:t>icn_morph</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drawable</a:t>
            </a:r>
            <a:r>
              <a:rPr lang="en-US" sz="1200" b="0" i="0" kern="1200" dirty="0" smtClean="0">
                <a:solidFill>
                  <a:schemeClr val="tx1"/>
                </a:solidFill>
                <a:effectLst/>
                <a:latin typeface="+mn-lt"/>
                <a:ea typeface="+mn-ea"/>
                <a:cs typeface="+mn-cs"/>
              </a:rPr>
              <a:t> you created earlier, extract the </a:t>
            </a:r>
            <a:r>
              <a:rPr lang="en-US" sz="1200" b="0" i="0" kern="1200" dirty="0" err="1" smtClean="0">
                <a:solidFill>
                  <a:schemeClr val="tx1"/>
                </a:solidFill>
                <a:effectLst/>
                <a:latin typeface="+mn-lt"/>
                <a:ea typeface="+mn-ea"/>
                <a:cs typeface="+mn-cs"/>
              </a:rPr>
              <a:t>animatable</a:t>
            </a:r>
            <a:r>
              <a:rPr lang="en-US" sz="1200" b="0" i="0" kern="1200" dirty="0" smtClean="0">
                <a:solidFill>
                  <a:schemeClr val="tx1"/>
                </a:solidFill>
                <a:effectLst/>
                <a:latin typeface="+mn-lt"/>
                <a:ea typeface="+mn-ea"/>
                <a:cs typeface="+mn-cs"/>
              </a:rPr>
              <a:t> from it, and then kick-off the animation.</a:t>
            </a:r>
          </a:p>
          <a:p>
            <a:pPr fontAlgn="base"/>
            <a:endParaRPr lang="en-US" sz="1200" b="0" i="0" kern="1200" dirty="0" smtClean="0">
              <a:solidFill>
                <a:schemeClr val="tx1"/>
              </a:solidFill>
              <a:effectLst/>
              <a:latin typeface="+mn-lt"/>
              <a:ea typeface="+mn-ea"/>
              <a:cs typeface="+mn-cs"/>
            </a:endParaRPr>
          </a:p>
          <a:p>
            <a:pPr fontAlgn="base"/>
            <a:r>
              <a:rPr lang="en-US" sz="1200" b="0" i="0" kern="1200" dirty="0" smtClean="0">
                <a:solidFill>
                  <a:schemeClr val="tx1"/>
                </a:solidFill>
                <a:effectLst/>
                <a:latin typeface="+mn-lt"/>
                <a:ea typeface="+mn-ea"/>
                <a:cs typeface="+mn-cs"/>
              </a:rPr>
              <a:t>Finally, add the following to the very bottom of the else branch:</a:t>
            </a:r>
          </a:p>
          <a:p>
            <a:pPr fontAlgn="base"/>
            <a:r>
              <a:rPr lang="en-US" sz="1200" b="0" i="0" kern="1200" dirty="0" smtClean="0">
                <a:solidFill>
                  <a:schemeClr val="tx1"/>
                </a:solidFill>
                <a:effectLst/>
                <a:latin typeface="+mn-lt"/>
                <a:ea typeface="+mn-ea"/>
                <a:cs typeface="+mn-cs"/>
              </a:rPr>
              <a:t>Here you’re doing almost exactly the same as the previous step, except you assign </a:t>
            </a:r>
            <a:r>
              <a:rPr lang="en-US" dirty="0" err="1" smtClean="0"/>
              <a:t>icn_morph_reverse</a:t>
            </a:r>
            <a:r>
              <a:rPr lang="en-US" sz="1200" b="0" i="0" kern="1200" dirty="0" smtClean="0">
                <a:solidFill>
                  <a:schemeClr val="tx1"/>
                </a:solidFill>
                <a:effectLst/>
                <a:latin typeface="+mn-lt"/>
                <a:ea typeface="+mn-ea"/>
                <a:cs typeface="+mn-cs"/>
              </a:rPr>
              <a:t> as the image resource so the animation plays out in the opposite direction.</a:t>
            </a:r>
          </a:p>
          <a:p>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44</a:t>
            </a:fld>
            <a:endParaRPr lang="en-US"/>
          </a:p>
        </p:txBody>
      </p:sp>
    </p:spTree>
    <p:extLst>
      <p:ext uri="{BB962C8B-B14F-4D97-AF65-F5344CB8AC3E}">
        <p14:creationId xmlns:p14="http://schemas.microsoft.com/office/powerpoint/2010/main" val="32949268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smtClean="0">
                <a:solidFill>
                  <a:schemeClr val="tx1"/>
                </a:solidFill>
                <a:effectLst/>
                <a:latin typeface="+mn-lt"/>
                <a:ea typeface="+mn-ea"/>
                <a:cs typeface="+mn-cs"/>
              </a:rPr>
              <a:t>Along with morphing the icon, the user’s click also adds the text from </a:t>
            </a:r>
            <a:r>
              <a:rPr lang="en-US" sz="1200" b="0" i="0" kern="1200" dirty="0" err="1" smtClean="0">
                <a:solidFill>
                  <a:schemeClr val="tx1"/>
                </a:solidFill>
                <a:effectLst/>
                <a:latin typeface="+mn-lt"/>
                <a:ea typeface="+mn-ea"/>
                <a:cs typeface="+mn-cs"/>
              </a:rPr>
              <a:t>mEditTextTodo</a:t>
            </a:r>
            <a:r>
              <a:rPr lang="en-US" sz="1200" b="0" i="0" kern="1200" dirty="0" smtClean="0">
                <a:solidFill>
                  <a:schemeClr val="tx1"/>
                </a:solidFill>
                <a:effectLst/>
                <a:latin typeface="+mn-lt"/>
                <a:ea typeface="+mn-ea"/>
                <a:cs typeface="+mn-cs"/>
              </a:rPr>
              <a:t> to the </a:t>
            </a:r>
            <a:r>
              <a:rPr lang="en-US" sz="1200" b="0" i="0" kern="1200" dirty="0" err="1" smtClean="0">
                <a:solidFill>
                  <a:schemeClr val="tx1"/>
                </a:solidFill>
                <a:effectLst/>
                <a:latin typeface="+mn-lt"/>
                <a:ea typeface="+mn-ea"/>
                <a:cs typeface="+mn-cs"/>
              </a:rPr>
              <a:t>mToDoAdapterand</a:t>
            </a:r>
            <a:r>
              <a:rPr lang="en-US" sz="1200" b="0" i="0" kern="1200" dirty="0" smtClean="0">
                <a:solidFill>
                  <a:schemeClr val="tx1"/>
                </a:solidFill>
                <a:effectLst/>
                <a:latin typeface="+mn-lt"/>
                <a:ea typeface="+mn-ea"/>
                <a:cs typeface="+mn-cs"/>
              </a:rPr>
              <a:t> refreshes the place activity list. This is not yet visible because of the white text, but in the next section, we’ll add vibrant color to the views so that the text stands out.</a:t>
            </a:r>
          </a:p>
          <a:p>
            <a:pPr fontAlgn="base"/>
            <a:r>
              <a:rPr lang="en-US" sz="1200" b="0" i="0" kern="1200" dirty="0" smtClean="0">
                <a:solidFill>
                  <a:schemeClr val="tx1"/>
                </a:solidFill>
                <a:effectLst/>
                <a:latin typeface="+mn-lt"/>
                <a:ea typeface="+mn-ea"/>
                <a:cs typeface="+mn-cs"/>
              </a:rPr>
              <a:t>For now the FAB icon now morphs between a checkmark and a plus sign when it’s tapped.</a:t>
            </a:r>
          </a:p>
          <a:p>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45</a:t>
            </a:fld>
            <a:endParaRPr lang="en-US"/>
          </a:p>
        </p:txBody>
      </p:sp>
    </p:spTree>
    <p:extLst>
      <p:ext uri="{BB962C8B-B14F-4D97-AF65-F5344CB8AC3E}">
        <p14:creationId xmlns:p14="http://schemas.microsoft.com/office/powerpoint/2010/main" val="9686654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add colors to this view using the Palette API. dynamic colors</a:t>
            </a:r>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46</a:t>
            </a:fld>
            <a:endParaRPr lang="en-US"/>
          </a:p>
        </p:txBody>
      </p:sp>
    </p:spTree>
    <p:extLst>
      <p:ext uri="{BB962C8B-B14F-4D97-AF65-F5344CB8AC3E}">
        <p14:creationId xmlns:p14="http://schemas.microsoft.com/office/powerpoint/2010/main" val="13628674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In </a:t>
            </a:r>
            <a:r>
              <a:rPr lang="en-US" dirty="0" err="1" smtClean="0"/>
              <a:t>DetailActivity</a:t>
            </a:r>
            <a:r>
              <a:rPr lang="en-US" sz="1200" b="0" i="0" kern="1200" dirty="0" smtClean="0">
                <a:solidFill>
                  <a:schemeClr val="tx1"/>
                </a:solidFill>
                <a:effectLst/>
                <a:latin typeface="+mn-lt"/>
                <a:ea typeface="+mn-ea"/>
                <a:cs typeface="+mn-cs"/>
              </a:rPr>
              <a:t>, flesh out </a:t>
            </a:r>
            <a:r>
              <a:rPr lang="en-US" dirty="0" smtClean="0"/>
              <a:t>colorize()</a:t>
            </a:r>
            <a:r>
              <a:rPr lang="en-US" sz="1200" b="0" i="0" kern="1200" dirty="0" smtClean="0">
                <a:solidFill>
                  <a:schemeClr val="tx1"/>
                </a:solidFill>
                <a:effectLst/>
                <a:latin typeface="+mn-lt"/>
                <a:ea typeface="+mn-ea"/>
                <a:cs typeface="+mn-cs"/>
              </a:rPr>
              <a:t> by adding the following:</a:t>
            </a:r>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47</a:t>
            </a:fld>
            <a:endParaRPr lang="en-US"/>
          </a:p>
        </p:txBody>
      </p:sp>
    </p:spTree>
    <p:extLst>
      <p:ext uri="{BB962C8B-B14F-4D97-AF65-F5344CB8AC3E}">
        <p14:creationId xmlns:p14="http://schemas.microsoft.com/office/powerpoint/2010/main" val="110656457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Just like you did previously, you generate a palette from a photo – although this time you do it synchronously – and then pass that palette onto </a:t>
            </a:r>
            <a:r>
              <a:rPr lang="en-US" dirty="0" err="1" smtClean="0"/>
              <a:t>applyPalette</a:t>
            </a:r>
            <a:r>
              <a:rPr lang="en-US" dirty="0" smtClean="0"/>
              <a:t>()</a:t>
            </a:r>
            <a:r>
              <a:rPr lang="en-US" sz="1200" b="0" i="0" kern="1200" dirty="0" smtClean="0">
                <a:solidFill>
                  <a:schemeClr val="tx1"/>
                </a:solidFill>
                <a:effectLst/>
                <a:latin typeface="+mn-lt"/>
                <a:ea typeface="+mn-ea"/>
                <a:cs typeface="+mn-cs"/>
              </a:rPr>
              <a:t>. Replace the existing method stub </a:t>
            </a:r>
            <a:r>
              <a:rPr lang="en-US" sz="1200" b="0" i="0" kern="1200" dirty="0" err="1" smtClean="0">
                <a:solidFill>
                  <a:schemeClr val="tx1"/>
                </a:solidFill>
                <a:effectLst/>
                <a:latin typeface="+mn-lt"/>
                <a:ea typeface="+mn-ea"/>
                <a:cs typeface="+mn-cs"/>
              </a:rPr>
              <a:t>for</a:t>
            </a:r>
            <a:r>
              <a:rPr lang="en-US" dirty="0" err="1" smtClean="0"/>
              <a:t>applyPalette</a:t>
            </a:r>
            <a:r>
              <a:rPr lang="en-US" dirty="0" smtClean="0"/>
              <a:t>()</a:t>
            </a:r>
            <a:r>
              <a:rPr lang="en-US" sz="1200" b="0" i="0" kern="1200" dirty="0" smtClean="0">
                <a:solidFill>
                  <a:schemeClr val="tx1"/>
                </a:solidFill>
                <a:effectLst/>
                <a:latin typeface="+mn-lt"/>
                <a:ea typeface="+mn-ea"/>
                <a:cs typeface="+mn-cs"/>
              </a:rPr>
              <a:t> with this code:</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Here you’re you’re using the dark muted color, the muted color, and the light vibrant color as the background colors of the window, title holder, and reveal view respectively.</a:t>
            </a:r>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48</a:t>
            </a:fld>
            <a:endParaRPr lang="en-US"/>
          </a:p>
        </p:txBody>
      </p:sp>
    </p:spTree>
    <p:extLst>
      <p:ext uri="{BB962C8B-B14F-4D97-AF65-F5344CB8AC3E}">
        <p14:creationId xmlns:p14="http://schemas.microsoft.com/office/powerpoint/2010/main" val="164201019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Finally, to kick-off this chain of events add the colorize() to the bottom of </a:t>
            </a:r>
            <a:r>
              <a:rPr lang="en-US" dirty="0" err="1" smtClean="0"/>
              <a:t>getPhoto</a:t>
            </a:r>
            <a:r>
              <a:rPr lang="en-US" dirty="0" smtClean="0"/>
              <a:t>()</a:t>
            </a:r>
            <a:r>
              <a:rPr lang="en-US" sz="1200" b="0" i="0" kern="1200" dirty="0" smtClean="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49</a:t>
            </a:fld>
            <a:endParaRPr lang="en-US"/>
          </a:p>
        </p:txBody>
      </p:sp>
    </p:spTree>
    <p:extLst>
      <p:ext uri="{BB962C8B-B14F-4D97-AF65-F5344CB8AC3E}">
        <p14:creationId xmlns:p14="http://schemas.microsoft.com/office/powerpoint/2010/main" val="177649620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Activity transitions, together with shared elements, allow your app to transition between two activities that share common views. For example, you can transition a thumbnail on a list into a larger image on a detail activity, providing continuity of the content.</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Between the places list view, </a:t>
            </a:r>
            <a:r>
              <a:rPr lang="en-US" dirty="0" err="1" smtClean="0"/>
              <a:t>MainActivity</a:t>
            </a:r>
            <a:r>
              <a:rPr lang="en-US" sz="1200" b="0" i="0" kern="1200" dirty="0" smtClean="0">
                <a:solidFill>
                  <a:schemeClr val="tx1"/>
                </a:solidFill>
                <a:effectLst/>
                <a:latin typeface="+mn-lt"/>
                <a:ea typeface="+mn-ea"/>
                <a:cs typeface="+mn-cs"/>
              </a:rPr>
              <a:t>, and the places detail view, </a:t>
            </a:r>
            <a:r>
              <a:rPr lang="en-US" dirty="0" err="1" smtClean="0"/>
              <a:t>DetailActivity</a:t>
            </a:r>
            <a:r>
              <a:rPr lang="en-US" sz="1200" b="0" i="0" kern="1200" dirty="0" smtClean="0">
                <a:solidFill>
                  <a:schemeClr val="tx1"/>
                </a:solidFill>
                <a:effectLst/>
                <a:latin typeface="+mn-lt"/>
                <a:ea typeface="+mn-ea"/>
                <a:cs typeface="+mn-cs"/>
              </a:rPr>
              <a:t>, you’re going to transition the following elements:</a:t>
            </a:r>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50</a:t>
            </a:fld>
            <a:endParaRPr lang="en-US"/>
          </a:p>
        </p:txBody>
      </p:sp>
    </p:spTree>
    <p:extLst>
      <p:ext uri="{BB962C8B-B14F-4D97-AF65-F5344CB8AC3E}">
        <p14:creationId xmlns:p14="http://schemas.microsoft.com/office/powerpoint/2010/main" val="136521398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Open </a:t>
            </a:r>
            <a:r>
              <a:rPr lang="en-US" sz="1200" b="1" i="1" kern="1200" dirty="0" err="1" smtClean="0">
                <a:solidFill>
                  <a:schemeClr val="tx1"/>
                </a:solidFill>
                <a:effectLst/>
                <a:latin typeface="+mn-lt"/>
                <a:ea typeface="+mn-ea"/>
                <a:cs typeface="+mn-cs"/>
              </a:rPr>
              <a:t>row_places.xml</a:t>
            </a:r>
            <a:r>
              <a:rPr lang="en-US" sz="1200" b="0" i="0" kern="1200" dirty="0" smtClean="0">
                <a:solidFill>
                  <a:schemeClr val="tx1"/>
                </a:solidFill>
                <a:effectLst/>
                <a:latin typeface="+mn-lt"/>
                <a:ea typeface="+mn-ea"/>
                <a:cs typeface="+mn-cs"/>
              </a:rPr>
              <a:t> and add the following to the declaration of the </a:t>
            </a:r>
            <a:r>
              <a:rPr lang="en-US" dirty="0" err="1" smtClean="0"/>
              <a:t>ImageView</a:t>
            </a:r>
            <a:r>
              <a:rPr lang="en-US" sz="1200" b="0" i="0" kern="1200" dirty="0" smtClean="0">
                <a:solidFill>
                  <a:schemeClr val="tx1"/>
                </a:solidFill>
                <a:effectLst/>
                <a:latin typeface="+mn-lt"/>
                <a:ea typeface="+mn-ea"/>
                <a:cs typeface="+mn-cs"/>
              </a:rPr>
              <a:t> tag with an id </a:t>
            </a:r>
            <a:r>
              <a:rPr lang="en-US" sz="1200" b="0" i="0" kern="1200" dirty="0" err="1" smtClean="0">
                <a:solidFill>
                  <a:schemeClr val="tx1"/>
                </a:solidFill>
                <a:effectLst/>
                <a:latin typeface="+mn-lt"/>
                <a:ea typeface="+mn-ea"/>
                <a:cs typeface="+mn-cs"/>
              </a:rPr>
              <a:t>of</a:t>
            </a:r>
            <a:r>
              <a:rPr lang="en-US" dirty="0" err="1" smtClean="0"/>
              <a:t>placeImage</a:t>
            </a:r>
            <a:r>
              <a:rPr lang="en-US" sz="1200" b="0" i="0" kern="1200" dirty="0" smtClean="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51</a:t>
            </a:fld>
            <a:endParaRPr lang="en-US"/>
          </a:p>
        </p:txBody>
      </p:sp>
    </p:spTree>
    <p:extLst>
      <p:ext uri="{BB962C8B-B14F-4D97-AF65-F5344CB8AC3E}">
        <p14:creationId xmlns:p14="http://schemas.microsoft.com/office/powerpoint/2010/main" val="4863254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And then add this to the </a:t>
            </a:r>
            <a:r>
              <a:rPr lang="en-US" dirty="0" err="1" smtClean="0"/>
              <a:t>ImageView</a:t>
            </a:r>
            <a:r>
              <a:rPr lang="en-US" sz="1200" b="0" i="0" kern="1200" dirty="0" smtClean="0">
                <a:solidFill>
                  <a:schemeClr val="tx1"/>
                </a:solidFill>
                <a:effectLst/>
                <a:latin typeface="+mn-lt"/>
                <a:ea typeface="+mn-ea"/>
                <a:cs typeface="+mn-cs"/>
              </a:rPr>
              <a:t> tag with an id of </a:t>
            </a:r>
            <a:r>
              <a:rPr lang="en-US" dirty="0" err="1" smtClean="0"/>
              <a:t>placeNameHolder</a:t>
            </a:r>
            <a:r>
              <a:rPr lang="en-US" sz="1200" b="0" i="0" kern="1200" dirty="0" smtClean="0">
                <a:solidFill>
                  <a:schemeClr val="tx1"/>
                </a:solidFill>
                <a:effectLst/>
                <a:latin typeface="+mn-lt"/>
                <a:ea typeface="+mn-ea"/>
                <a:cs typeface="+mn-cs"/>
              </a:rPr>
              <a:t>:</a:t>
            </a:r>
          </a:p>
          <a:p>
            <a:r>
              <a:rPr lang="en-US" sz="1200" b="0" i="0" kern="1200" dirty="0" smtClean="0">
                <a:solidFill>
                  <a:schemeClr val="tx1"/>
                </a:solidFill>
                <a:effectLst/>
                <a:latin typeface="+mn-lt"/>
                <a:ea typeface="+mn-ea"/>
                <a:cs typeface="+mn-cs"/>
              </a:rPr>
              <a:t>Notice that </a:t>
            </a:r>
            <a:r>
              <a:rPr lang="en-US" dirty="0" err="1" smtClean="0"/>
              <a:t>placeName</a:t>
            </a:r>
            <a:r>
              <a:rPr lang="en-US" sz="1200" b="0" i="0" kern="1200" dirty="0" smtClean="0">
                <a:solidFill>
                  <a:schemeClr val="tx1"/>
                </a:solidFill>
                <a:effectLst/>
                <a:latin typeface="+mn-lt"/>
                <a:ea typeface="+mn-ea"/>
                <a:cs typeface="+mn-cs"/>
              </a:rPr>
              <a:t> doesn’t have a transition name. This is because it is the child of </a:t>
            </a:r>
            <a:r>
              <a:rPr lang="en-US" dirty="0" err="1" smtClean="0"/>
              <a:t>placeNameHolder</a:t>
            </a:r>
            <a:r>
              <a:rPr lang="en-US" sz="1200" b="0" i="0" kern="1200" dirty="0" smtClean="0">
                <a:solidFill>
                  <a:schemeClr val="tx1"/>
                </a:solidFill>
                <a:effectLst/>
                <a:latin typeface="+mn-lt"/>
                <a:ea typeface="+mn-ea"/>
                <a:cs typeface="+mn-cs"/>
              </a:rPr>
              <a:t>, which will transition all of its child views.</a:t>
            </a:r>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52</a:t>
            </a:fld>
            <a:endParaRPr lang="en-US"/>
          </a:p>
        </p:txBody>
      </p:sp>
    </p:spTree>
    <p:extLst>
      <p:ext uri="{BB962C8B-B14F-4D97-AF65-F5344CB8AC3E}">
        <p14:creationId xmlns:p14="http://schemas.microsoft.com/office/powerpoint/2010/main" val="106877511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In </a:t>
            </a:r>
            <a:r>
              <a:rPr lang="en-US" sz="1200" b="1" i="1" kern="1200" dirty="0" err="1" smtClean="0">
                <a:solidFill>
                  <a:schemeClr val="tx1"/>
                </a:solidFill>
                <a:effectLst/>
                <a:latin typeface="+mn-lt"/>
                <a:ea typeface="+mn-ea"/>
                <a:cs typeface="+mn-cs"/>
              </a:rPr>
              <a:t>activity_detail.xml</a:t>
            </a:r>
            <a:r>
              <a:rPr lang="en-US" sz="1200" b="0" i="0" kern="1200" dirty="0" smtClean="0">
                <a:solidFill>
                  <a:schemeClr val="tx1"/>
                </a:solidFill>
                <a:effectLst/>
                <a:latin typeface="+mn-lt"/>
                <a:ea typeface="+mn-ea"/>
                <a:cs typeface="+mn-cs"/>
              </a:rPr>
              <a:t>, add the following to the </a:t>
            </a:r>
            <a:r>
              <a:rPr lang="en-US" sz="1200" b="0" i="0" kern="1200" dirty="0" err="1" smtClean="0">
                <a:solidFill>
                  <a:schemeClr val="tx1"/>
                </a:solidFill>
                <a:effectLst/>
                <a:latin typeface="+mn-lt"/>
                <a:ea typeface="+mn-ea"/>
                <a:cs typeface="+mn-cs"/>
              </a:rPr>
              <a:t>ImageView</a:t>
            </a:r>
            <a:r>
              <a:rPr lang="en-US" sz="1200" b="0" i="0" kern="1200" dirty="0" smtClean="0">
                <a:solidFill>
                  <a:schemeClr val="tx1"/>
                </a:solidFill>
                <a:effectLst/>
                <a:latin typeface="+mn-lt"/>
                <a:ea typeface="+mn-ea"/>
                <a:cs typeface="+mn-cs"/>
              </a:rPr>
              <a:t> tag with the id </a:t>
            </a:r>
            <a:r>
              <a:rPr lang="en-US" dirty="0" err="1" smtClean="0"/>
              <a:t>placeImage</a:t>
            </a:r>
            <a:r>
              <a:rPr lang="en-US" sz="1200" b="0" i="0" kern="1200" dirty="0" smtClean="0">
                <a:solidFill>
                  <a:schemeClr val="tx1"/>
                </a:solidFill>
                <a:effectLst/>
                <a:latin typeface="+mn-lt"/>
                <a:ea typeface="+mn-ea"/>
                <a:cs typeface="+mn-cs"/>
              </a:rPr>
              <a:t>:</a:t>
            </a:r>
          </a:p>
          <a:p>
            <a:pPr fontAlgn="base"/>
            <a:r>
              <a:rPr lang="en-US" sz="1200" b="0" i="0" kern="1200" dirty="0" smtClean="0">
                <a:solidFill>
                  <a:schemeClr val="tx1"/>
                </a:solidFill>
                <a:effectLst/>
                <a:latin typeface="+mn-lt"/>
                <a:ea typeface="+mn-ea"/>
                <a:cs typeface="+mn-cs"/>
              </a:rPr>
              <a:t>And, in a similar fashion, add this to the </a:t>
            </a:r>
            <a:r>
              <a:rPr lang="en-US" sz="1200" b="0" i="0" kern="1200" dirty="0" err="1" smtClean="0">
                <a:solidFill>
                  <a:schemeClr val="tx1"/>
                </a:solidFill>
                <a:effectLst/>
                <a:latin typeface="+mn-lt"/>
                <a:ea typeface="+mn-ea"/>
                <a:cs typeface="+mn-cs"/>
              </a:rPr>
              <a:t>ImageView</a:t>
            </a:r>
            <a:r>
              <a:rPr lang="en-US" sz="1200" b="0" i="0" kern="1200" dirty="0" smtClean="0">
                <a:solidFill>
                  <a:schemeClr val="tx1"/>
                </a:solidFill>
                <a:effectLst/>
                <a:latin typeface="+mn-lt"/>
                <a:ea typeface="+mn-ea"/>
                <a:cs typeface="+mn-cs"/>
              </a:rPr>
              <a:t> tag that has an id of </a:t>
            </a:r>
            <a:r>
              <a:rPr lang="en-US" sz="1200" b="0" i="0" kern="1200" dirty="0" err="1" smtClean="0">
                <a:solidFill>
                  <a:schemeClr val="tx1"/>
                </a:solidFill>
                <a:effectLst/>
                <a:latin typeface="+mn-lt"/>
                <a:ea typeface="+mn-ea"/>
                <a:cs typeface="+mn-cs"/>
              </a:rPr>
              <a:t>placeNameHolder</a:t>
            </a:r>
            <a:r>
              <a:rPr lang="en-US" sz="1200" b="0" i="0" kern="1200" baseline="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android:transitionName</a:t>
            </a:r>
            <a:r>
              <a:rPr lang="en-US" sz="1200" b="0" i="0" kern="1200" dirty="0" smtClean="0">
                <a:solidFill>
                  <a:schemeClr val="tx1"/>
                </a:solidFill>
                <a:effectLst/>
                <a:latin typeface="+mn-lt"/>
                <a:ea typeface="+mn-ea"/>
                <a:cs typeface="+mn-cs"/>
              </a:rPr>
              <a:t>="</a:t>
            </a:r>
            <a:r>
              <a:rPr lang="en-US" sz="1200" b="0" i="0" kern="1200" dirty="0" err="1" smtClean="0">
                <a:solidFill>
                  <a:schemeClr val="tx1"/>
                </a:solidFill>
                <a:effectLst/>
                <a:latin typeface="+mn-lt"/>
                <a:ea typeface="+mn-ea"/>
                <a:cs typeface="+mn-cs"/>
              </a:rPr>
              <a:t>tNameHolder</a:t>
            </a:r>
            <a:r>
              <a:rPr lang="en-US" sz="1200" b="0" i="0" kern="1200" dirty="0" smtClean="0">
                <a:solidFill>
                  <a:schemeClr val="tx1"/>
                </a:solidFill>
                <a:effectLst/>
                <a:latin typeface="+mn-lt"/>
                <a:ea typeface="+mn-ea"/>
                <a:cs typeface="+mn-cs"/>
              </a:rPr>
              <a:t>"&gt;</a:t>
            </a:r>
          </a:p>
          <a:p>
            <a:endParaRPr lang="en-US" dirty="0" smtClean="0"/>
          </a:p>
          <a:p>
            <a:r>
              <a:rPr lang="en-US" sz="1200" b="0" i="0" kern="1200" dirty="0" smtClean="0">
                <a:solidFill>
                  <a:schemeClr val="tx1"/>
                </a:solidFill>
                <a:effectLst/>
                <a:latin typeface="+mn-lt"/>
                <a:ea typeface="+mn-ea"/>
                <a:cs typeface="+mn-cs"/>
              </a:rPr>
              <a:t>Shared elements between activities that you want to transition should have the same </a:t>
            </a:r>
            <a:r>
              <a:rPr lang="en-US" dirty="0" err="1" smtClean="0"/>
              <a:t>android:transitionName</a:t>
            </a:r>
            <a:r>
              <a:rPr lang="en-US" sz="1200" b="0" i="0" kern="1200" dirty="0" smtClean="0">
                <a:solidFill>
                  <a:schemeClr val="tx1"/>
                </a:solidFill>
                <a:effectLst/>
                <a:latin typeface="+mn-lt"/>
                <a:ea typeface="+mn-ea"/>
                <a:cs typeface="+mn-cs"/>
              </a:rPr>
              <a:t>, which is what you’re setting up here. Also, notice that the size of the image, as well as the height of the </a:t>
            </a:r>
            <a:r>
              <a:rPr lang="en-US" dirty="0" err="1" smtClean="0"/>
              <a:t>placeNameHolder</a:t>
            </a:r>
            <a:r>
              <a:rPr lang="en-US" sz="1200" b="0" i="0" kern="1200" dirty="0" smtClean="0">
                <a:solidFill>
                  <a:schemeClr val="tx1"/>
                </a:solidFill>
                <a:effectLst/>
                <a:latin typeface="+mn-lt"/>
                <a:ea typeface="+mn-ea"/>
                <a:cs typeface="+mn-cs"/>
              </a:rPr>
              <a:t> are much larger in this activity. You’re going to animate all of these layout changes during the activity transition to provide some nice visual continuity.</a:t>
            </a:r>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53</a:t>
            </a:fld>
            <a:endParaRPr lang="en-US"/>
          </a:p>
        </p:txBody>
      </p:sp>
    </p:spTree>
    <p:extLst>
      <p:ext uri="{BB962C8B-B14F-4D97-AF65-F5344CB8AC3E}">
        <p14:creationId xmlns:p14="http://schemas.microsoft.com/office/powerpoint/2010/main" val="7564688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1" i="0" kern="1200" dirty="0" smtClean="0">
                <a:solidFill>
                  <a:schemeClr val="tx1"/>
                </a:solidFill>
                <a:effectLst/>
                <a:latin typeface="+mn-lt"/>
                <a:ea typeface="+mn-ea"/>
                <a:cs typeface="+mn-cs"/>
              </a:rPr>
              <a:t>Using the Recycler and Card Views</a:t>
            </a:r>
          </a:p>
          <a:p>
            <a:pPr fontAlgn="base"/>
            <a:r>
              <a:rPr lang="en-US" sz="1200" b="0" i="0" kern="1200" dirty="0" smtClean="0">
                <a:solidFill>
                  <a:schemeClr val="tx1"/>
                </a:solidFill>
                <a:effectLst/>
                <a:latin typeface="+mn-lt"/>
                <a:ea typeface="+mn-ea"/>
                <a:cs typeface="+mn-cs"/>
              </a:rPr>
              <a:t>To give your users a window into all the cool places they might go, you need a view. </a:t>
            </a:r>
          </a:p>
          <a:p>
            <a:pPr fontAlgn="base"/>
            <a:r>
              <a:rPr lang="en-US" sz="1200" b="0" i="0" kern="1200" dirty="0" smtClean="0">
                <a:solidFill>
                  <a:schemeClr val="tx1"/>
                </a:solidFill>
                <a:effectLst/>
                <a:latin typeface="+mn-lt"/>
                <a:ea typeface="+mn-ea"/>
                <a:cs typeface="+mn-cs"/>
              </a:rPr>
              <a:t>You can </a:t>
            </a:r>
            <a:r>
              <a:rPr lang="en-US" sz="1200" b="0" i="0" kern="1200" dirty="0" err="1" smtClean="0">
                <a:solidFill>
                  <a:schemeClr val="tx1"/>
                </a:solidFill>
                <a:effectLst/>
                <a:latin typeface="+mn-lt"/>
                <a:ea typeface="+mn-ea"/>
                <a:cs typeface="+mn-cs"/>
              </a:rPr>
              <a:t>useRecyclerView</a:t>
            </a:r>
            <a:r>
              <a:rPr lang="en-US" sz="1200" b="0" i="0" kern="1200" dirty="0" smtClean="0">
                <a:solidFill>
                  <a:schemeClr val="tx1"/>
                </a:solidFill>
                <a:effectLst/>
                <a:latin typeface="+mn-lt"/>
                <a:ea typeface="+mn-ea"/>
                <a:cs typeface="+mn-cs"/>
              </a:rPr>
              <a:t> as a replacement for </a:t>
            </a:r>
            <a:r>
              <a:rPr lang="en-US" sz="1200" b="0" i="0" kern="1200" dirty="0" err="1" smtClean="0">
                <a:solidFill>
                  <a:schemeClr val="tx1"/>
                </a:solidFill>
                <a:effectLst/>
                <a:latin typeface="+mn-lt"/>
                <a:ea typeface="+mn-ea"/>
                <a:cs typeface="+mn-cs"/>
              </a:rPr>
              <a:t>ListView</a:t>
            </a:r>
            <a:r>
              <a:rPr lang="en-US" sz="1200" b="0" i="0" kern="1200" dirty="0" smtClean="0">
                <a:solidFill>
                  <a:schemeClr val="tx1"/>
                </a:solidFill>
                <a:effectLst/>
                <a:latin typeface="+mn-lt"/>
                <a:ea typeface="+mn-ea"/>
                <a:cs typeface="+mn-cs"/>
              </a:rPr>
              <a:t>, but it’s much more versatile than that. </a:t>
            </a:r>
          </a:p>
          <a:p>
            <a:pPr fontAlgn="base"/>
            <a:r>
              <a:rPr lang="en-US" sz="1200" b="0" i="0" kern="1200" dirty="0" smtClean="0">
                <a:solidFill>
                  <a:schemeClr val="tx1"/>
                </a:solidFill>
                <a:effectLst/>
                <a:latin typeface="+mn-lt"/>
                <a:ea typeface="+mn-ea"/>
                <a:cs typeface="+mn-cs"/>
              </a:rPr>
              <a:t>Google describes </a:t>
            </a:r>
            <a:r>
              <a:rPr lang="en-US" sz="1200" b="0" i="0" kern="1200" dirty="0" err="1" smtClean="0">
                <a:solidFill>
                  <a:schemeClr val="tx1"/>
                </a:solidFill>
                <a:effectLst/>
                <a:latin typeface="+mn-lt"/>
                <a:ea typeface="+mn-ea"/>
                <a:cs typeface="+mn-cs"/>
              </a:rPr>
              <a:t>RecyclerView</a:t>
            </a:r>
            <a:r>
              <a:rPr lang="en-US" sz="1200" b="0" i="0" kern="1200" dirty="0" smtClean="0">
                <a:solidFill>
                  <a:schemeClr val="tx1"/>
                </a:solidFill>
                <a:effectLst/>
                <a:latin typeface="+mn-lt"/>
                <a:ea typeface="+mn-ea"/>
                <a:cs typeface="+mn-cs"/>
              </a:rPr>
              <a:t> as “a flexible view for providing a limited window into a large data set.” </a:t>
            </a:r>
          </a:p>
          <a:p>
            <a:pPr fontAlgn="base"/>
            <a:r>
              <a:rPr lang="en-US" sz="1200" b="0" i="0" kern="1200" dirty="0" smtClean="0">
                <a:solidFill>
                  <a:schemeClr val="tx1"/>
                </a:solidFill>
                <a:effectLst/>
                <a:latin typeface="+mn-lt"/>
                <a:ea typeface="+mn-ea"/>
                <a:cs typeface="+mn-cs"/>
              </a:rPr>
              <a:t>In this section, you’re going to demonstrate this by switching the view from a list to a custom grid that uses the same data source which currently supplies the </a:t>
            </a:r>
            <a:r>
              <a:rPr lang="en-US" sz="1200" b="0" i="0" kern="1200" dirty="0" err="1" smtClean="0">
                <a:solidFill>
                  <a:schemeClr val="tx1"/>
                </a:solidFill>
                <a:effectLst/>
                <a:latin typeface="+mn-lt"/>
                <a:ea typeface="+mn-ea"/>
                <a:cs typeface="+mn-cs"/>
              </a:rPr>
              <a:t>ListView</a:t>
            </a:r>
            <a:r>
              <a:rPr lang="en-US" sz="1200" b="0" i="0" kern="1200" dirty="0" smtClean="0">
                <a:solidFill>
                  <a:schemeClr val="tx1"/>
                </a:solidFill>
                <a:effectLst/>
                <a:latin typeface="+mn-lt"/>
                <a:ea typeface="+mn-ea"/>
                <a:cs typeface="+mn-cs"/>
              </a:rPr>
              <a:t> with the users locations.</a:t>
            </a:r>
          </a:p>
          <a:p>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8</a:t>
            </a:fld>
            <a:endParaRPr lang="en-US"/>
          </a:p>
        </p:txBody>
      </p:sp>
    </p:spTree>
    <p:extLst>
      <p:ext uri="{BB962C8B-B14F-4D97-AF65-F5344CB8AC3E}">
        <p14:creationId xmlns:p14="http://schemas.microsoft.com/office/powerpoint/2010/main" val="105961440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In </a:t>
            </a:r>
            <a:r>
              <a:rPr lang="en-US" dirty="0" err="1" smtClean="0"/>
              <a:t>onItemClickListener</a:t>
            </a:r>
            <a:r>
              <a:rPr lang="en-US" dirty="0" smtClean="0"/>
              <a:t>()</a:t>
            </a:r>
            <a:r>
              <a:rPr lang="en-US" sz="1200" b="0" i="0" kern="1200" dirty="0" smtClean="0">
                <a:solidFill>
                  <a:schemeClr val="tx1"/>
                </a:solidFill>
                <a:effectLst/>
                <a:latin typeface="+mn-lt"/>
                <a:ea typeface="+mn-ea"/>
                <a:cs typeface="+mn-cs"/>
              </a:rPr>
              <a:t> found in </a:t>
            </a:r>
            <a:r>
              <a:rPr lang="en-US" dirty="0" err="1" smtClean="0"/>
              <a:t>MainActivity</a:t>
            </a:r>
            <a:r>
              <a:rPr lang="en-US" sz="1200" b="0" i="0" kern="1200" dirty="0" smtClean="0">
                <a:solidFill>
                  <a:schemeClr val="tx1"/>
                </a:solidFill>
                <a:effectLst/>
                <a:latin typeface="+mn-lt"/>
                <a:ea typeface="+mn-ea"/>
                <a:cs typeface="+mn-cs"/>
              </a:rPr>
              <a:t>, add the following to the bottom of the method:</a:t>
            </a:r>
          </a:p>
          <a:p>
            <a:pPr fontAlgn="base"/>
            <a:r>
              <a:rPr lang="en-US" sz="1200" b="0" i="0" kern="1200" dirty="0" smtClean="0">
                <a:solidFill>
                  <a:schemeClr val="tx1"/>
                </a:solidFill>
                <a:effectLst/>
                <a:latin typeface="+mn-lt"/>
                <a:ea typeface="+mn-ea"/>
                <a:cs typeface="+mn-cs"/>
              </a:rPr>
              <a:t>There are a couple of things to highlight here:</a:t>
            </a:r>
          </a:p>
          <a:p>
            <a:pPr fontAlgn="base"/>
            <a:r>
              <a:rPr lang="en-US" sz="1200" b="0" i="0" kern="1200" dirty="0" smtClean="0">
                <a:solidFill>
                  <a:schemeClr val="tx1"/>
                </a:solidFill>
                <a:effectLst/>
                <a:latin typeface="+mn-lt"/>
                <a:ea typeface="+mn-ea"/>
                <a:cs typeface="+mn-cs"/>
              </a:rPr>
              <a:t>You get an instance of both </a:t>
            </a:r>
            <a:r>
              <a:rPr lang="en-US" sz="1200" b="0" i="0" kern="1200" dirty="0" err="1" smtClean="0">
                <a:solidFill>
                  <a:schemeClr val="tx1"/>
                </a:solidFill>
                <a:effectLst/>
                <a:latin typeface="+mn-lt"/>
                <a:ea typeface="+mn-ea"/>
                <a:cs typeface="+mn-cs"/>
              </a:rPr>
              <a:t>placeImage</a:t>
            </a:r>
            <a:r>
              <a:rPr lang="en-US" sz="1200" b="0" i="0" kern="1200" dirty="0" smtClean="0">
                <a:solidFill>
                  <a:schemeClr val="tx1"/>
                </a:solidFill>
                <a:effectLst/>
                <a:latin typeface="+mn-lt"/>
                <a:ea typeface="+mn-ea"/>
                <a:cs typeface="+mn-cs"/>
              </a:rPr>
              <a:t> and </a:t>
            </a:r>
            <a:r>
              <a:rPr lang="en-US" sz="1200" b="0" i="0" kern="1200" dirty="0" err="1" smtClean="0">
                <a:solidFill>
                  <a:schemeClr val="tx1"/>
                </a:solidFill>
                <a:effectLst/>
                <a:latin typeface="+mn-lt"/>
                <a:ea typeface="+mn-ea"/>
                <a:cs typeface="+mn-cs"/>
              </a:rPr>
              <a:t>placeNameHolder</a:t>
            </a:r>
            <a:r>
              <a:rPr lang="en-US" sz="1200" b="0" i="0" kern="1200" dirty="0" smtClean="0">
                <a:solidFill>
                  <a:schemeClr val="tx1"/>
                </a:solidFill>
                <a:effectLst/>
                <a:latin typeface="+mn-lt"/>
                <a:ea typeface="+mn-ea"/>
                <a:cs typeface="+mn-cs"/>
              </a:rPr>
              <a:t> for the given position of </a:t>
            </a:r>
            <a:r>
              <a:rPr lang="en-US" sz="1200" b="0" i="0" kern="1200" dirty="0" err="1" smtClean="0">
                <a:solidFill>
                  <a:schemeClr val="tx1"/>
                </a:solidFill>
                <a:effectLst/>
                <a:latin typeface="+mn-lt"/>
                <a:ea typeface="+mn-ea"/>
                <a:cs typeface="+mn-cs"/>
              </a:rPr>
              <a:t>theRecyclerView</a:t>
            </a:r>
            <a:r>
              <a:rPr lang="en-US" sz="1200" b="0" i="0" kern="1200" dirty="0" smtClean="0">
                <a:solidFill>
                  <a:schemeClr val="tx1"/>
                </a:solidFill>
                <a:effectLst/>
                <a:latin typeface="+mn-lt"/>
                <a:ea typeface="+mn-ea"/>
                <a:cs typeface="+mn-cs"/>
              </a:rPr>
              <a:t>.</a:t>
            </a:r>
          </a:p>
          <a:p>
            <a:pPr fontAlgn="base"/>
            <a:r>
              <a:rPr lang="en-US" sz="1200" b="0" i="0" kern="1200" dirty="0" smtClean="0">
                <a:solidFill>
                  <a:schemeClr val="tx1"/>
                </a:solidFill>
                <a:effectLst/>
                <a:latin typeface="+mn-lt"/>
                <a:ea typeface="+mn-ea"/>
                <a:cs typeface="+mn-cs"/>
              </a:rPr>
              <a:t>You create a </a:t>
            </a:r>
            <a:r>
              <a:rPr lang="en-US" sz="1200" b="0" i="0" u="sng" kern="1200" dirty="0" smtClean="0">
                <a:solidFill>
                  <a:schemeClr val="tx1"/>
                </a:solidFill>
                <a:effectLst/>
                <a:latin typeface="+mn-lt"/>
                <a:ea typeface="+mn-ea"/>
                <a:cs typeface="+mn-cs"/>
                <a:hlinkClick r:id="rId3"/>
              </a:rPr>
              <a:t>Pair</a:t>
            </a:r>
            <a:r>
              <a:rPr lang="en-US" sz="1200" b="0" i="0" kern="1200" dirty="0" smtClean="0">
                <a:solidFill>
                  <a:schemeClr val="tx1"/>
                </a:solidFill>
                <a:effectLst/>
                <a:latin typeface="+mn-lt"/>
                <a:ea typeface="+mn-ea"/>
                <a:cs typeface="+mn-cs"/>
              </a:rPr>
              <a:t> containing the view and the </a:t>
            </a:r>
            <a:r>
              <a:rPr lang="en-US" sz="1200" b="0" i="0" kern="1200" dirty="0" err="1" smtClean="0">
                <a:solidFill>
                  <a:schemeClr val="tx1"/>
                </a:solidFill>
                <a:effectLst/>
                <a:latin typeface="+mn-lt"/>
                <a:ea typeface="+mn-ea"/>
                <a:cs typeface="+mn-cs"/>
              </a:rPr>
              <a:t>transitionName</a:t>
            </a:r>
            <a:r>
              <a:rPr lang="en-US" sz="1200" b="0" i="0" kern="1200" dirty="0" smtClean="0">
                <a:solidFill>
                  <a:schemeClr val="tx1"/>
                </a:solidFill>
                <a:effectLst/>
                <a:latin typeface="+mn-lt"/>
                <a:ea typeface="+mn-ea"/>
                <a:cs typeface="+mn-cs"/>
              </a:rPr>
              <a:t> for both the image and the text holder view. Note that you will once again have to manually add the import statement to the top of the file:android.support.v4.util.Pair.</a:t>
            </a:r>
          </a:p>
          <a:p>
            <a:pPr fontAlgn="base"/>
            <a:r>
              <a:rPr lang="en-US" sz="1200" b="0" i="0" kern="1200" dirty="0" smtClean="0">
                <a:solidFill>
                  <a:schemeClr val="tx1"/>
                </a:solidFill>
                <a:effectLst/>
                <a:latin typeface="+mn-lt"/>
                <a:ea typeface="+mn-ea"/>
                <a:cs typeface="+mn-cs"/>
              </a:rPr>
              <a:t>To make the activity scene transition with shared views, you pass in your Pair instances and start the activity with your options bundle.</a:t>
            </a:r>
          </a:p>
          <a:p>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54</a:t>
            </a:fld>
            <a:endParaRPr lang="en-US"/>
          </a:p>
        </p:txBody>
      </p:sp>
    </p:spTree>
    <p:extLst>
      <p:ext uri="{BB962C8B-B14F-4D97-AF65-F5344CB8AC3E}">
        <p14:creationId xmlns:p14="http://schemas.microsoft.com/office/powerpoint/2010/main" val="140214601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smtClean="0">
                <a:solidFill>
                  <a:schemeClr val="tx1"/>
                </a:solidFill>
                <a:effectLst/>
                <a:latin typeface="+mn-lt"/>
                <a:ea typeface="+mn-ea"/>
                <a:cs typeface="+mn-cs"/>
              </a:rPr>
              <a:t>However, the animation is a bit jumpy in two areas:</a:t>
            </a:r>
          </a:p>
          <a:p>
            <a:pPr fontAlgn="base"/>
            <a:r>
              <a:rPr lang="en-US" sz="1200" b="0" i="0" kern="1200" dirty="0" smtClean="0">
                <a:solidFill>
                  <a:schemeClr val="tx1"/>
                </a:solidFill>
                <a:effectLst/>
                <a:latin typeface="+mn-lt"/>
                <a:ea typeface="+mn-ea"/>
                <a:cs typeface="+mn-cs"/>
              </a:rPr>
              <a:t>The FAB button suddenly appears in </a:t>
            </a:r>
            <a:r>
              <a:rPr lang="en-US" sz="1200" b="0" i="0" kern="1200" dirty="0" err="1" smtClean="0">
                <a:solidFill>
                  <a:schemeClr val="tx1"/>
                </a:solidFill>
                <a:effectLst/>
                <a:latin typeface="+mn-lt"/>
                <a:ea typeface="+mn-ea"/>
                <a:cs typeface="+mn-cs"/>
              </a:rPr>
              <a:t>DetailActivity</a:t>
            </a:r>
            <a:r>
              <a:rPr lang="en-US" sz="1200" b="0" i="0" kern="1200" dirty="0" smtClean="0">
                <a:solidFill>
                  <a:schemeClr val="tx1"/>
                </a:solidFill>
                <a:effectLst/>
                <a:latin typeface="+mn-lt"/>
                <a:ea typeface="+mn-ea"/>
                <a:cs typeface="+mn-cs"/>
              </a:rPr>
              <a:t>.</a:t>
            </a:r>
          </a:p>
          <a:p>
            <a:pPr fontAlgn="base"/>
            <a:r>
              <a:rPr lang="en-US" sz="1200" b="0" i="0" kern="1200" dirty="0" smtClean="0">
                <a:solidFill>
                  <a:schemeClr val="tx1"/>
                </a:solidFill>
                <a:effectLst/>
                <a:latin typeface="+mn-lt"/>
                <a:ea typeface="+mn-ea"/>
                <a:cs typeface="+mn-cs"/>
              </a:rPr>
              <a:t>If you tap on a row under the action or navigation bar, that row appears to jump a bit before it transitions.</a:t>
            </a:r>
          </a:p>
          <a:p>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55</a:t>
            </a:fld>
            <a:endParaRPr lang="en-US"/>
          </a:p>
        </p:txBody>
      </p:sp>
    </p:spTree>
    <p:extLst>
      <p:ext uri="{BB962C8B-B14F-4D97-AF65-F5344CB8AC3E}">
        <p14:creationId xmlns:p14="http://schemas.microsoft.com/office/powerpoint/2010/main" val="161501257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smtClean="0">
                <a:solidFill>
                  <a:schemeClr val="tx1"/>
                </a:solidFill>
                <a:effectLst/>
                <a:latin typeface="+mn-lt"/>
                <a:ea typeface="+mn-ea"/>
                <a:cs typeface="+mn-cs"/>
              </a:rPr>
              <a:t>You’ll solve the FAB button issue first. Open </a:t>
            </a:r>
            <a:r>
              <a:rPr lang="en-US" sz="1200" b="1" i="1" kern="1200" dirty="0" err="1" smtClean="0">
                <a:solidFill>
                  <a:schemeClr val="tx1"/>
                </a:solidFill>
                <a:effectLst/>
                <a:latin typeface="+mn-lt"/>
                <a:ea typeface="+mn-ea"/>
                <a:cs typeface="+mn-cs"/>
              </a:rPr>
              <a:t>DetailActivity.java</a:t>
            </a:r>
            <a:r>
              <a:rPr lang="en-US" sz="1200" b="0" i="0" kern="1200" dirty="0" smtClean="0">
                <a:solidFill>
                  <a:schemeClr val="tx1"/>
                </a:solidFill>
                <a:effectLst/>
                <a:latin typeface="+mn-lt"/>
                <a:ea typeface="+mn-ea"/>
                <a:cs typeface="+mn-cs"/>
              </a:rPr>
              <a:t> and add the following </a:t>
            </a:r>
            <a:r>
              <a:rPr lang="en-US" sz="1200" b="0" i="0" kern="1200" dirty="0" err="1" smtClean="0">
                <a:solidFill>
                  <a:schemeClr val="tx1"/>
                </a:solidFill>
                <a:effectLst/>
                <a:latin typeface="+mn-lt"/>
                <a:ea typeface="+mn-ea"/>
                <a:cs typeface="+mn-cs"/>
              </a:rPr>
              <a:t>to</a:t>
            </a:r>
            <a:r>
              <a:rPr lang="en-US" dirty="0" err="1" smtClean="0"/>
              <a:t>windowTransition</a:t>
            </a:r>
            <a:r>
              <a:rPr lang="en-US" dirty="0" smtClean="0"/>
              <a:t>()</a:t>
            </a:r>
            <a:r>
              <a:rPr lang="en-US" sz="1200" b="0" i="0" kern="1200" dirty="0" smtClean="0">
                <a:solidFill>
                  <a:schemeClr val="tx1"/>
                </a:solidFill>
                <a:effectLst/>
                <a:latin typeface="+mn-lt"/>
                <a:ea typeface="+mn-ea"/>
                <a:cs typeface="+mn-cs"/>
              </a:rPr>
              <a:t>:</a:t>
            </a:r>
          </a:p>
          <a:p>
            <a:pPr fontAlgn="base"/>
            <a:r>
              <a:rPr lang="en-US" sz="1200" b="0" i="0" kern="1200" dirty="0" smtClean="0">
                <a:solidFill>
                  <a:schemeClr val="tx1"/>
                </a:solidFill>
                <a:effectLst/>
                <a:latin typeface="+mn-lt"/>
                <a:ea typeface="+mn-ea"/>
                <a:cs typeface="+mn-cs"/>
              </a:rPr>
              <a:t>The listener you add to the enter transition is triggered when the window transition ends, which you use to fade in the FAB button. </a:t>
            </a:r>
          </a:p>
          <a:p>
            <a:pPr fontAlgn="base"/>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56</a:t>
            </a:fld>
            <a:endParaRPr lang="en-US"/>
          </a:p>
        </p:txBody>
      </p:sp>
    </p:spTree>
    <p:extLst>
      <p:ext uri="{BB962C8B-B14F-4D97-AF65-F5344CB8AC3E}">
        <p14:creationId xmlns:p14="http://schemas.microsoft.com/office/powerpoint/2010/main" val="201627106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smtClean="0">
                <a:solidFill>
                  <a:schemeClr val="tx1"/>
                </a:solidFill>
                <a:effectLst/>
                <a:latin typeface="+mn-lt"/>
                <a:ea typeface="+mn-ea"/>
                <a:cs typeface="+mn-cs"/>
              </a:rPr>
              <a:t>For this to be effective, set the </a:t>
            </a:r>
            <a:r>
              <a:rPr lang="en-US" dirty="0" smtClean="0"/>
              <a:t>alpha</a:t>
            </a:r>
            <a:r>
              <a:rPr lang="en-US" sz="1200" b="0" i="0" kern="1200" dirty="0" smtClean="0">
                <a:solidFill>
                  <a:schemeClr val="tx1"/>
                </a:solidFill>
                <a:effectLst/>
                <a:latin typeface="+mn-lt"/>
                <a:ea typeface="+mn-ea"/>
                <a:cs typeface="+mn-cs"/>
              </a:rPr>
              <a:t> to </a:t>
            </a:r>
            <a:r>
              <a:rPr lang="en-US" dirty="0" smtClean="0"/>
              <a:t>0</a:t>
            </a:r>
            <a:r>
              <a:rPr lang="en-US" sz="1200" b="0" i="0" kern="1200" dirty="0" smtClean="0">
                <a:solidFill>
                  <a:schemeClr val="tx1"/>
                </a:solidFill>
                <a:effectLst/>
                <a:latin typeface="+mn-lt"/>
                <a:ea typeface="+mn-ea"/>
                <a:cs typeface="+mn-cs"/>
              </a:rPr>
              <a:t> for the FAB in </a:t>
            </a:r>
            <a:r>
              <a:rPr lang="en-US" sz="1200" b="1" i="1" kern="1200" dirty="0" err="1" smtClean="0">
                <a:solidFill>
                  <a:schemeClr val="tx1"/>
                </a:solidFill>
                <a:effectLst/>
                <a:latin typeface="+mn-lt"/>
                <a:ea typeface="+mn-ea"/>
                <a:cs typeface="+mn-cs"/>
              </a:rPr>
              <a:t>activity_detail.xml</a:t>
            </a:r>
            <a:r>
              <a:rPr lang="en-US" sz="1200" b="0" i="0" kern="1200" dirty="0" smtClean="0">
                <a:solidFill>
                  <a:schemeClr val="tx1"/>
                </a:solidFill>
                <a:effectLst/>
                <a:latin typeface="+mn-lt"/>
                <a:ea typeface="+mn-ea"/>
                <a:cs typeface="+mn-cs"/>
              </a:rPr>
              <a:t>. Find the </a:t>
            </a:r>
            <a:r>
              <a:rPr lang="en-US" dirty="0" err="1" smtClean="0"/>
              <a:t>ImageButton</a:t>
            </a:r>
            <a:r>
              <a:rPr lang="en-US" sz="1200" b="0" i="0" kern="1200" dirty="0" smtClean="0">
                <a:solidFill>
                  <a:schemeClr val="tx1"/>
                </a:solidFill>
                <a:effectLst/>
                <a:latin typeface="+mn-lt"/>
                <a:ea typeface="+mn-ea"/>
                <a:cs typeface="+mn-cs"/>
              </a:rPr>
              <a:t> with a an id of </a:t>
            </a:r>
            <a:r>
              <a:rPr lang="en-US" dirty="0" err="1" smtClean="0"/>
              <a:t>btn_add</a:t>
            </a:r>
            <a:r>
              <a:rPr lang="en-US" sz="1200" b="0" i="0" kern="1200" dirty="0" smtClean="0">
                <a:solidFill>
                  <a:schemeClr val="tx1"/>
                </a:solidFill>
                <a:effectLst/>
                <a:latin typeface="+mn-lt"/>
                <a:ea typeface="+mn-ea"/>
                <a:cs typeface="+mn-cs"/>
              </a:rPr>
              <a:t> and add the following to its declaration:</a:t>
            </a:r>
          </a:p>
          <a:p>
            <a:pPr fontAlgn="base"/>
            <a:r>
              <a:rPr lang="en-US" sz="1200" b="0" i="0" kern="1200" dirty="0" smtClean="0">
                <a:solidFill>
                  <a:schemeClr val="tx1"/>
                </a:solidFill>
                <a:effectLst/>
                <a:latin typeface="+mn-lt"/>
                <a:ea typeface="+mn-ea"/>
                <a:cs typeface="+mn-cs"/>
              </a:rPr>
              <a:t>the FAB transition is </a:t>
            </a:r>
            <a:r>
              <a:rPr lang="en-US" sz="1200" b="0" i="1" kern="1200" dirty="0" smtClean="0">
                <a:solidFill>
                  <a:schemeClr val="tx1"/>
                </a:solidFill>
                <a:effectLst/>
                <a:latin typeface="+mn-lt"/>
                <a:ea typeface="+mn-ea"/>
                <a:cs typeface="+mn-cs"/>
              </a:rPr>
              <a:t>much</a:t>
            </a:r>
            <a:r>
              <a:rPr lang="en-US" sz="1200" b="0" i="0" kern="1200" dirty="0" smtClean="0">
                <a:solidFill>
                  <a:schemeClr val="tx1"/>
                </a:solidFill>
                <a:effectLst/>
                <a:latin typeface="+mn-lt"/>
                <a:ea typeface="+mn-ea"/>
                <a:cs typeface="+mn-cs"/>
              </a:rPr>
              <a:t> smoother!:</a:t>
            </a:r>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57</a:t>
            </a:fld>
            <a:endParaRPr lang="en-US"/>
          </a:p>
        </p:txBody>
      </p:sp>
    </p:spTree>
    <p:extLst>
      <p:ext uri="{BB962C8B-B14F-4D97-AF65-F5344CB8AC3E}">
        <p14:creationId xmlns:p14="http://schemas.microsoft.com/office/powerpoint/2010/main" val="126949514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smtClean="0">
                <a:solidFill>
                  <a:schemeClr val="tx1"/>
                </a:solidFill>
                <a:effectLst/>
                <a:latin typeface="+mn-lt"/>
                <a:ea typeface="+mn-ea"/>
                <a:cs typeface="+mn-cs"/>
              </a:rPr>
              <a:t> for the action bar and navigation bar issues, begin by adding the following to </a:t>
            </a:r>
            <a:r>
              <a:rPr lang="en-US" sz="1200" b="1" i="1" kern="1200" dirty="0" err="1" smtClean="0">
                <a:solidFill>
                  <a:schemeClr val="tx1"/>
                </a:solidFill>
                <a:effectLst/>
                <a:latin typeface="+mn-lt"/>
                <a:ea typeface="+mn-ea"/>
                <a:cs typeface="+mn-cs"/>
              </a:rPr>
              <a:t>styles.xml</a:t>
            </a:r>
            <a:r>
              <a:rPr lang="en-US" sz="1200" b="0" i="0" kern="1200" dirty="0" smtClean="0">
                <a:solidFill>
                  <a:schemeClr val="tx1"/>
                </a:solidFill>
                <a:effectLst/>
                <a:latin typeface="+mn-lt"/>
                <a:ea typeface="+mn-ea"/>
                <a:cs typeface="+mn-cs"/>
              </a:rPr>
              <a:t>, inside of the </a:t>
            </a:r>
            <a:r>
              <a:rPr lang="en-US" dirty="0" smtClean="0"/>
              <a:t>style</a:t>
            </a:r>
            <a:r>
              <a:rPr lang="en-US" sz="1200" b="0" i="0" kern="1200" dirty="0" smtClean="0">
                <a:solidFill>
                  <a:schemeClr val="tx1"/>
                </a:solidFill>
                <a:effectLst/>
                <a:latin typeface="+mn-lt"/>
                <a:ea typeface="+mn-ea"/>
                <a:cs typeface="+mn-cs"/>
              </a:rPr>
              <a:t> tag:</a:t>
            </a:r>
          </a:p>
          <a:p>
            <a:pPr fontAlgn="base"/>
            <a:endParaRPr lang="en-US" sz="1200" b="0" i="0" kern="1200" dirty="0" smtClean="0">
              <a:solidFill>
                <a:schemeClr val="tx1"/>
              </a:solidFill>
              <a:effectLst/>
              <a:latin typeface="+mn-lt"/>
              <a:ea typeface="+mn-ea"/>
              <a:cs typeface="+mn-cs"/>
            </a:endParaRPr>
          </a:p>
          <a:p>
            <a:pPr fontAlgn="base"/>
            <a:r>
              <a:rPr lang="en-US" sz="1200" b="0" i="0" kern="1200" dirty="0" smtClean="0">
                <a:solidFill>
                  <a:schemeClr val="tx1"/>
                </a:solidFill>
                <a:effectLst/>
                <a:latin typeface="+mn-lt"/>
                <a:ea typeface="+mn-ea"/>
                <a:cs typeface="+mn-cs"/>
              </a:rPr>
              <a:t>Since there is no action bar defined in </a:t>
            </a:r>
            <a:r>
              <a:rPr lang="en-US" sz="1200" b="1" i="1" kern="1200" dirty="0" err="1" smtClean="0">
                <a:solidFill>
                  <a:schemeClr val="tx1"/>
                </a:solidFill>
                <a:effectLst/>
                <a:latin typeface="+mn-lt"/>
                <a:ea typeface="+mn-ea"/>
                <a:cs typeface="+mn-cs"/>
              </a:rPr>
              <a:t>styles.xml</a:t>
            </a:r>
            <a:r>
              <a:rPr lang="en-US" sz="1200" b="0" i="0" kern="1200" dirty="0" smtClean="0">
                <a:solidFill>
                  <a:schemeClr val="tx1"/>
                </a:solidFill>
                <a:effectLst/>
                <a:latin typeface="+mn-lt"/>
                <a:ea typeface="+mn-ea"/>
                <a:cs typeface="+mn-cs"/>
              </a:rPr>
              <a:t>, you’ll have to add it using individual XML views.</a:t>
            </a:r>
          </a:p>
          <a:p>
            <a:pPr fontAlgn="base"/>
            <a:r>
              <a:rPr lang="en-US" sz="1200" b="0" i="0" kern="1200" dirty="0" smtClean="0">
                <a:solidFill>
                  <a:schemeClr val="tx1"/>
                </a:solidFill>
                <a:effectLst/>
                <a:latin typeface="+mn-lt"/>
                <a:ea typeface="+mn-ea"/>
                <a:cs typeface="+mn-cs"/>
              </a:rPr>
              <a:t>This simply includes a toolbar layout that’s provided as part of the starter project into the current layout. Now you need to make a similar change to the detail activity’s layout.</a:t>
            </a:r>
          </a:p>
          <a:p>
            <a:pPr fontAlgn="base"/>
            <a:endParaRPr lang="en-US" sz="1200" b="0" i="0" kern="1200" dirty="0" smtClean="0">
              <a:solidFill>
                <a:schemeClr val="tx1"/>
              </a:solidFill>
              <a:effectLst/>
              <a:latin typeface="+mn-lt"/>
              <a:ea typeface="+mn-ea"/>
              <a:cs typeface="+mn-cs"/>
            </a:endParaRPr>
          </a:p>
          <a:p>
            <a:pPr fontAlgn="base"/>
            <a:r>
              <a:rPr lang="en-US" sz="1200" b="0" i="0" kern="1200" dirty="0" smtClean="0">
                <a:solidFill>
                  <a:schemeClr val="tx1"/>
                </a:solidFill>
                <a:effectLst/>
                <a:latin typeface="+mn-lt"/>
                <a:ea typeface="+mn-ea"/>
                <a:cs typeface="+mn-cs"/>
              </a:rPr>
              <a:t>Open </a:t>
            </a:r>
            <a:r>
              <a:rPr lang="en-US" sz="1200" b="1" i="1" kern="1200" dirty="0" err="1" smtClean="0">
                <a:solidFill>
                  <a:schemeClr val="tx1"/>
                </a:solidFill>
                <a:effectLst/>
                <a:latin typeface="+mn-lt"/>
                <a:ea typeface="+mn-ea"/>
                <a:cs typeface="+mn-cs"/>
              </a:rPr>
              <a:t>activity_detail.xml</a:t>
            </a:r>
            <a:r>
              <a:rPr lang="en-US" sz="1200" b="0" i="0" kern="1200" dirty="0" smtClean="0">
                <a:solidFill>
                  <a:schemeClr val="tx1"/>
                </a:solidFill>
                <a:effectLst/>
                <a:latin typeface="+mn-lt"/>
                <a:ea typeface="+mn-ea"/>
                <a:cs typeface="+mn-cs"/>
              </a:rPr>
              <a:t> and add the following add the very bottom of </a:t>
            </a:r>
            <a:r>
              <a:rPr lang="en-US" dirty="0" err="1" smtClean="0"/>
              <a:t>FrameLayout</a:t>
            </a:r>
            <a:r>
              <a:rPr lang="en-US" sz="1200" b="0" i="0" kern="1200" dirty="0" smtClean="0">
                <a:solidFill>
                  <a:schemeClr val="tx1"/>
                </a:solidFill>
                <a:effectLst/>
                <a:latin typeface="+mn-lt"/>
                <a:ea typeface="+mn-ea"/>
                <a:cs typeface="+mn-cs"/>
              </a:rPr>
              <a:t>, :</a:t>
            </a:r>
            <a:r>
              <a:rPr lang="en-US" dirty="0" smtClean="0"/>
              <a:t/>
            </a:r>
            <a:br>
              <a:rPr lang="en-US" dirty="0" smtClean="0"/>
            </a:br>
            <a:r>
              <a:rPr lang="en-US" sz="1200" b="1" kern="1200" dirty="0" smtClean="0">
                <a:solidFill>
                  <a:schemeClr val="tx1"/>
                </a:solidFill>
                <a:effectLst/>
                <a:latin typeface="+mn-lt"/>
                <a:ea typeface="+mn-ea"/>
                <a:cs typeface="+mn-cs"/>
              </a:rPr>
              <a:t>&lt;include</a:t>
            </a:r>
            <a:r>
              <a:rPr lang="en-US" sz="1200" b="0" kern="1200" dirty="0" smtClean="0">
                <a:solidFill>
                  <a:schemeClr val="tx1"/>
                </a:solidFill>
                <a:effectLst/>
                <a:latin typeface="+mn-lt"/>
                <a:ea typeface="+mn-ea"/>
                <a:cs typeface="+mn-cs"/>
              </a:rPr>
              <a:t> </a:t>
            </a:r>
            <a:r>
              <a:rPr lang="en-US" sz="1200" b="0" kern="1200" dirty="0" err="1" smtClean="0">
                <a:solidFill>
                  <a:schemeClr val="tx1"/>
                </a:solidFill>
                <a:effectLst/>
                <a:latin typeface="+mn-lt"/>
                <a:ea typeface="+mn-ea"/>
                <a:cs typeface="+mn-cs"/>
              </a:rPr>
              <a:t>android:id</a:t>
            </a:r>
            <a:r>
              <a:rPr lang="en-US" sz="1200" b="0" kern="1200" dirty="0" smtClean="0">
                <a:solidFill>
                  <a:schemeClr val="tx1"/>
                </a:solidFill>
                <a:effectLst/>
                <a:latin typeface="+mn-lt"/>
                <a:ea typeface="+mn-ea"/>
                <a:cs typeface="+mn-cs"/>
              </a:rPr>
              <a:t>="@+id/toolbar" layout="@layout/</a:t>
            </a:r>
            <a:r>
              <a:rPr lang="en-US" sz="1200" b="0" kern="1200" dirty="0" err="1" smtClean="0">
                <a:solidFill>
                  <a:schemeClr val="tx1"/>
                </a:solidFill>
                <a:effectLst/>
                <a:latin typeface="+mn-lt"/>
                <a:ea typeface="+mn-ea"/>
                <a:cs typeface="+mn-cs"/>
              </a:rPr>
              <a:t>toolbar_detail</a:t>
            </a:r>
            <a:r>
              <a:rPr lang="en-US" sz="1200" b="0" kern="1200" dirty="0" smtClean="0">
                <a:solidFill>
                  <a:schemeClr val="tx1"/>
                </a:solidFill>
                <a:effectLst/>
                <a:latin typeface="+mn-lt"/>
                <a:ea typeface="+mn-ea"/>
                <a:cs typeface="+mn-cs"/>
              </a:rPr>
              <a:t>"</a:t>
            </a:r>
            <a:r>
              <a:rPr lang="en-US" sz="1200" b="1" kern="1200" dirty="0" smtClean="0">
                <a:solidFill>
                  <a:schemeClr val="tx1"/>
                </a:solidFill>
                <a:effectLst/>
                <a:latin typeface="+mn-lt"/>
                <a:ea typeface="+mn-ea"/>
                <a:cs typeface="+mn-cs"/>
              </a:rPr>
              <a:t>/&gt;</a:t>
            </a:r>
            <a:endParaRPr lang="en-US" sz="1200" b="0" i="0" kern="1200" dirty="0" smtClean="0">
              <a:solidFill>
                <a:schemeClr val="tx1"/>
              </a:solidFill>
              <a:effectLst/>
              <a:latin typeface="+mn-lt"/>
              <a:ea typeface="+mn-ea"/>
              <a:cs typeface="+mn-cs"/>
            </a:endParaRPr>
          </a:p>
          <a:p>
            <a:pPr fontAlgn="base"/>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58</a:t>
            </a:fld>
            <a:endParaRPr lang="en-US"/>
          </a:p>
        </p:txBody>
      </p:sp>
    </p:spTree>
    <p:extLst>
      <p:ext uri="{BB962C8B-B14F-4D97-AF65-F5344CB8AC3E}">
        <p14:creationId xmlns:p14="http://schemas.microsoft.com/office/powerpoint/2010/main" val="3335646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smtClean="0">
                <a:solidFill>
                  <a:schemeClr val="tx1"/>
                </a:solidFill>
                <a:effectLst/>
                <a:latin typeface="+mn-lt"/>
                <a:ea typeface="+mn-ea"/>
                <a:cs typeface="+mn-cs"/>
              </a:rPr>
              <a:t>Next in </a:t>
            </a:r>
            <a:r>
              <a:rPr lang="en-US" dirty="0" err="1" smtClean="0"/>
              <a:t>MainActivity</a:t>
            </a:r>
            <a:r>
              <a:rPr lang="en-US" sz="1200" b="0" i="0" kern="1200" dirty="0" smtClean="0">
                <a:solidFill>
                  <a:schemeClr val="tx1"/>
                </a:solidFill>
                <a:effectLst/>
                <a:latin typeface="+mn-lt"/>
                <a:ea typeface="+mn-ea"/>
                <a:cs typeface="+mn-cs"/>
              </a:rPr>
              <a:t>, you need to create an instance of, and initialize the toolbar. Add the following field to the top of the class:</a:t>
            </a:r>
          </a:p>
          <a:p>
            <a:pPr fontAlgn="base"/>
            <a:r>
              <a:rPr lang="en-US" sz="1200" b="0" i="0" kern="1200" dirty="0" smtClean="0">
                <a:solidFill>
                  <a:schemeClr val="tx1"/>
                </a:solidFill>
                <a:effectLst/>
                <a:latin typeface="+mn-lt"/>
                <a:ea typeface="+mn-ea"/>
                <a:cs typeface="+mn-cs"/>
              </a:rPr>
              <a:t>Next, set the value of the field in </a:t>
            </a:r>
            <a:r>
              <a:rPr lang="en-US" sz="1200" b="0" i="0" kern="1200" dirty="0" err="1" smtClean="0">
                <a:solidFill>
                  <a:schemeClr val="tx1"/>
                </a:solidFill>
                <a:effectLst/>
                <a:latin typeface="+mn-lt"/>
                <a:ea typeface="+mn-ea"/>
                <a:cs typeface="+mn-cs"/>
              </a:rPr>
              <a:t>onCreate</a:t>
            </a:r>
            <a:r>
              <a:rPr lang="en-US" sz="1200" b="0" i="0" kern="1200" dirty="0" smtClean="0">
                <a:solidFill>
                  <a:schemeClr val="tx1"/>
                </a:solidFill>
                <a:effectLst/>
                <a:latin typeface="+mn-lt"/>
                <a:ea typeface="+mn-ea"/>
                <a:cs typeface="+mn-cs"/>
              </a:rPr>
              <a:t>(). Add the following to the bottom of the method:</a:t>
            </a:r>
          </a:p>
          <a:p>
            <a:pPr fontAlgn="base"/>
            <a:r>
              <a:rPr lang="en-US" sz="1200" b="0" i="0" kern="1200" dirty="0" smtClean="0">
                <a:solidFill>
                  <a:schemeClr val="tx1"/>
                </a:solidFill>
                <a:effectLst/>
                <a:latin typeface="+mn-lt"/>
                <a:ea typeface="+mn-ea"/>
                <a:cs typeface="+mn-cs"/>
              </a:rPr>
              <a:t>Here you assign the result of the </a:t>
            </a:r>
            <a:r>
              <a:rPr lang="en-US" dirty="0" err="1" smtClean="0"/>
              <a:t>findViewById</a:t>
            </a:r>
            <a:r>
              <a:rPr lang="en-US" sz="1200" b="0" i="0" kern="1200" dirty="0" smtClean="0">
                <a:solidFill>
                  <a:schemeClr val="tx1"/>
                </a:solidFill>
                <a:effectLst/>
                <a:latin typeface="+mn-lt"/>
                <a:ea typeface="+mn-ea"/>
                <a:cs typeface="+mn-cs"/>
              </a:rPr>
              <a:t> call to the new field, and then call </a:t>
            </a:r>
            <a:r>
              <a:rPr lang="en-US" dirty="0" err="1" smtClean="0"/>
              <a:t>setUpActionBar</a:t>
            </a:r>
            <a:r>
              <a:rPr lang="en-US" dirty="0" smtClean="0"/>
              <a:t>()</a:t>
            </a:r>
            <a:r>
              <a:rPr lang="en-US" sz="1200" b="0" i="0" kern="1200" dirty="0" smtClean="0">
                <a:solidFill>
                  <a:schemeClr val="tx1"/>
                </a:solidFill>
                <a:effectLst/>
                <a:latin typeface="+mn-lt"/>
                <a:ea typeface="+mn-ea"/>
                <a:cs typeface="+mn-cs"/>
              </a:rPr>
              <a:t>. At the moment it’s just an empty method stub. Fix that now by adding the following to </a:t>
            </a:r>
            <a:r>
              <a:rPr lang="en-US" dirty="0" err="1" smtClean="0"/>
              <a:t>setUpActionBar</a:t>
            </a:r>
            <a:r>
              <a:rPr lang="en-US" dirty="0" smtClean="0"/>
              <a:t>()</a:t>
            </a:r>
            <a:r>
              <a:rPr lang="en-US" sz="1200" b="0" i="0" kern="1200" dirty="0" smtClean="0">
                <a:solidFill>
                  <a:schemeClr val="tx1"/>
                </a:solidFill>
                <a:effectLst/>
                <a:latin typeface="+mn-lt"/>
                <a:ea typeface="+mn-ea"/>
                <a:cs typeface="+mn-cs"/>
              </a:rPr>
              <a:t>:</a:t>
            </a:r>
          </a:p>
          <a:p>
            <a:pPr fontAlgn="base"/>
            <a:r>
              <a:rPr lang="en-US" sz="1200" b="0" i="0" kern="1200" dirty="0" smtClean="0">
                <a:solidFill>
                  <a:schemeClr val="tx1"/>
                </a:solidFill>
                <a:effectLst/>
                <a:latin typeface="+mn-lt"/>
                <a:ea typeface="+mn-ea"/>
                <a:cs typeface="+mn-cs"/>
              </a:rPr>
              <a:t>Here you set the action bar to be an instance of your custom toolbar, set the visibility of the title, disable the home button, and add a subtle drop shadow by setting the elevation.</a:t>
            </a:r>
          </a:p>
          <a:p>
            <a:pPr fontAlgn="base"/>
            <a:endParaRPr lang="en-US" sz="1200" b="0" i="0" kern="1200" dirty="0" smtClean="0">
              <a:solidFill>
                <a:schemeClr val="tx1"/>
              </a:solidFill>
              <a:effectLst/>
              <a:latin typeface="+mn-lt"/>
              <a:ea typeface="+mn-ea"/>
              <a:cs typeface="+mn-cs"/>
            </a:endParaRPr>
          </a:p>
          <a:p>
            <a:pPr fontAlgn="base"/>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59</a:t>
            </a:fld>
            <a:endParaRPr lang="en-US"/>
          </a:p>
        </p:txBody>
      </p:sp>
    </p:spTree>
    <p:extLst>
      <p:ext uri="{BB962C8B-B14F-4D97-AF65-F5344CB8AC3E}">
        <p14:creationId xmlns:p14="http://schemas.microsoft.com/office/powerpoint/2010/main" val="57496904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smtClean="0">
                <a:solidFill>
                  <a:schemeClr val="tx1"/>
                </a:solidFill>
                <a:effectLst/>
                <a:latin typeface="+mn-lt"/>
                <a:ea typeface="+mn-ea"/>
                <a:cs typeface="+mn-cs"/>
              </a:rPr>
              <a:t>Open </a:t>
            </a:r>
            <a:r>
              <a:rPr lang="en-US" dirty="0" err="1" smtClean="0"/>
              <a:t>MainActivity</a:t>
            </a:r>
            <a:r>
              <a:rPr lang="en-US" sz="1200" b="0" i="0" kern="1200" dirty="0" smtClean="0">
                <a:solidFill>
                  <a:schemeClr val="tx1"/>
                </a:solidFill>
                <a:effectLst/>
                <a:latin typeface="+mn-lt"/>
                <a:ea typeface="+mn-ea"/>
                <a:cs typeface="+mn-cs"/>
              </a:rPr>
              <a:t> and replace the existing </a:t>
            </a:r>
            <a:r>
              <a:rPr lang="en-US" dirty="0" err="1" smtClean="0"/>
              <a:t>onItemClickListener</a:t>
            </a:r>
            <a:r>
              <a:rPr lang="en-US" sz="1200" b="0" i="0" kern="1200" dirty="0" smtClean="0">
                <a:solidFill>
                  <a:schemeClr val="tx1"/>
                </a:solidFill>
                <a:effectLst/>
                <a:latin typeface="+mn-lt"/>
                <a:ea typeface="+mn-ea"/>
                <a:cs typeface="+mn-cs"/>
              </a:rPr>
              <a:t> with this one:</a:t>
            </a:r>
          </a:p>
          <a:p>
            <a:pPr fontAlgn="base"/>
            <a:r>
              <a:rPr lang="en-US" sz="1200" b="0" i="0" kern="1200" dirty="0" smtClean="0">
                <a:solidFill>
                  <a:schemeClr val="tx1"/>
                </a:solidFill>
                <a:effectLst/>
                <a:latin typeface="+mn-lt"/>
                <a:ea typeface="+mn-ea"/>
                <a:cs typeface="+mn-cs"/>
              </a:rPr>
              <a:t>The differences between the original implementation and this one are thus:</a:t>
            </a:r>
          </a:p>
          <a:p>
            <a:pPr fontAlgn="base"/>
            <a:r>
              <a:rPr lang="en-US" sz="1200" b="0" i="0" kern="1200" dirty="0" smtClean="0">
                <a:solidFill>
                  <a:schemeClr val="tx1"/>
                </a:solidFill>
                <a:effectLst/>
                <a:latin typeface="+mn-lt"/>
                <a:ea typeface="+mn-ea"/>
                <a:cs typeface="+mn-cs"/>
              </a:rPr>
              <a:t>You’ve renamed the intent to provide more context;</a:t>
            </a:r>
          </a:p>
          <a:p>
            <a:pPr fontAlgn="base"/>
            <a:r>
              <a:rPr lang="en-US" sz="1200" b="0" i="0" kern="1200" dirty="0" smtClean="0">
                <a:solidFill>
                  <a:schemeClr val="tx1"/>
                </a:solidFill>
                <a:effectLst/>
                <a:latin typeface="+mn-lt"/>
                <a:ea typeface="+mn-ea"/>
                <a:cs typeface="+mn-cs"/>
              </a:rPr>
              <a:t>You get references to both the navigation bar and status bar;</a:t>
            </a:r>
          </a:p>
          <a:p>
            <a:pPr fontAlgn="base"/>
            <a:r>
              <a:rPr lang="en-US" sz="1200" b="0" i="0" kern="1200" dirty="0" smtClean="0">
                <a:solidFill>
                  <a:schemeClr val="tx1"/>
                </a:solidFill>
                <a:effectLst/>
                <a:latin typeface="+mn-lt"/>
                <a:ea typeface="+mn-ea"/>
                <a:cs typeface="+mn-cs"/>
              </a:rPr>
              <a:t>You’ve created three new instances of Pair – one for the navigation bar, one for the status bar, and one for the toolbar;</a:t>
            </a:r>
          </a:p>
          <a:p>
            <a:pPr fontAlgn="base"/>
            <a:r>
              <a:rPr lang="en-US" sz="1200" b="0" i="0" kern="1200" dirty="0" smtClean="0">
                <a:solidFill>
                  <a:schemeClr val="tx1"/>
                </a:solidFill>
                <a:effectLst/>
                <a:latin typeface="+mn-lt"/>
                <a:ea typeface="+mn-ea"/>
                <a:cs typeface="+mn-cs"/>
              </a:rPr>
              <a:t>And finally you’ve updated the options that passed to the new activity to include the references to the new views.</a:t>
            </a:r>
          </a:p>
          <a:p>
            <a:pPr fontAlgn="base"/>
            <a:endParaRPr lang="en-US" sz="1200" b="0" i="0" kern="1200" dirty="0" smtClean="0">
              <a:solidFill>
                <a:schemeClr val="tx1"/>
              </a:solidFill>
              <a:effectLst/>
              <a:latin typeface="+mn-lt"/>
              <a:ea typeface="+mn-ea"/>
              <a:cs typeface="+mn-cs"/>
            </a:endParaRPr>
          </a:p>
          <a:p>
            <a:pPr fontAlgn="base"/>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60</a:t>
            </a:fld>
            <a:endParaRPr lang="en-US"/>
          </a:p>
        </p:txBody>
      </p:sp>
    </p:spTree>
    <p:extLst>
      <p:ext uri="{BB962C8B-B14F-4D97-AF65-F5344CB8AC3E}">
        <p14:creationId xmlns:p14="http://schemas.microsoft.com/office/powerpoint/2010/main" val="92838095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63</a:t>
            </a:fld>
            <a:endParaRPr lang="en-US"/>
          </a:p>
        </p:txBody>
      </p:sp>
    </p:spTree>
    <p:extLst>
      <p:ext uri="{BB962C8B-B14F-4D97-AF65-F5344CB8AC3E}">
        <p14:creationId xmlns:p14="http://schemas.microsoft.com/office/powerpoint/2010/main" val="21127867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First, open </a:t>
            </a:r>
            <a:r>
              <a:rPr lang="en-US" sz="1200" b="1" i="1" kern="1200" dirty="0" err="1" smtClean="0">
                <a:solidFill>
                  <a:schemeClr val="tx1"/>
                </a:solidFill>
                <a:effectLst/>
                <a:latin typeface="+mn-lt"/>
                <a:ea typeface="+mn-ea"/>
                <a:cs typeface="+mn-cs"/>
              </a:rPr>
              <a:t>activity_main.xml</a:t>
            </a:r>
            <a:r>
              <a:rPr lang="en-US" sz="1200" b="0" i="0" kern="1200" dirty="0" smtClean="0">
                <a:solidFill>
                  <a:schemeClr val="tx1"/>
                </a:solidFill>
                <a:effectLst/>
                <a:latin typeface="+mn-lt"/>
                <a:ea typeface="+mn-ea"/>
                <a:cs typeface="+mn-cs"/>
              </a:rPr>
              <a:t> and add the following inside the </a:t>
            </a:r>
            <a:r>
              <a:rPr lang="en-US" dirty="0" err="1" smtClean="0"/>
              <a:t>LinearLayout</a:t>
            </a:r>
            <a:r>
              <a:rPr lang="en-US" sz="1200" b="0" i="0" kern="1200" dirty="0" smtClean="0">
                <a:solidFill>
                  <a:schemeClr val="tx1"/>
                </a:solidFill>
                <a:effectLst/>
                <a:latin typeface="+mn-lt"/>
                <a:ea typeface="+mn-ea"/>
                <a:cs typeface="+mn-cs"/>
              </a:rPr>
              <a:t> tag:</a:t>
            </a:r>
          </a:p>
          <a:p>
            <a:r>
              <a:rPr lang="en-US" sz="1200" b="0" i="0" kern="1200" dirty="0" smtClean="0">
                <a:solidFill>
                  <a:schemeClr val="tx1"/>
                </a:solidFill>
                <a:effectLst/>
                <a:latin typeface="+mn-lt"/>
                <a:ea typeface="+mn-ea"/>
                <a:cs typeface="+mn-cs"/>
              </a:rPr>
              <a:t>Here you’re adding a </a:t>
            </a:r>
            <a:r>
              <a:rPr lang="en-US" dirty="0" err="1" smtClean="0"/>
              <a:t>RecyclerView</a:t>
            </a:r>
            <a:r>
              <a:rPr lang="en-US" sz="1200" b="0" i="0" kern="1200" dirty="0" smtClean="0">
                <a:solidFill>
                  <a:schemeClr val="tx1"/>
                </a:solidFill>
                <a:effectLst/>
                <a:latin typeface="+mn-lt"/>
                <a:ea typeface="+mn-ea"/>
                <a:cs typeface="+mn-cs"/>
              </a:rPr>
              <a:t> to the activity’s layout, and specifying it should match the entire size of the parent view.</a:t>
            </a:r>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9</a:t>
            </a:fld>
            <a:endParaRPr lang="en-US"/>
          </a:p>
        </p:txBody>
      </p:sp>
    </p:spTree>
    <p:extLst>
      <p:ext uri="{BB962C8B-B14F-4D97-AF65-F5344CB8AC3E}">
        <p14:creationId xmlns:p14="http://schemas.microsoft.com/office/powerpoint/2010/main" val="3568987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Here you’re simply declaring two fields; one to hold a reference to the </a:t>
            </a:r>
            <a:r>
              <a:rPr lang="en-US" dirty="0" err="1" smtClean="0"/>
              <a:t>RecyclerView</a:t>
            </a:r>
            <a:r>
              <a:rPr lang="en-US" sz="1200" b="0" i="0" kern="1200" dirty="0" smtClean="0">
                <a:solidFill>
                  <a:schemeClr val="tx1"/>
                </a:solidFill>
                <a:effectLst/>
                <a:latin typeface="+mn-lt"/>
                <a:ea typeface="+mn-ea"/>
                <a:cs typeface="+mn-cs"/>
              </a:rPr>
              <a:t> and another to hold a reference to the </a:t>
            </a:r>
            <a:r>
              <a:rPr lang="en-US" dirty="0" err="1" smtClean="0"/>
              <a:t>LayoutManager</a:t>
            </a:r>
            <a:r>
              <a:rPr lang="en-US" sz="1200" b="0" i="0" kern="1200" smtClean="0">
                <a:solidFill>
                  <a:schemeClr val="tx1"/>
                </a:solidFill>
                <a:effectLst/>
                <a:latin typeface="+mn-lt"/>
                <a:ea typeface="+mn-ea"/>
                <a:cs typeface="+mn-cs"/>
              </a:rPr>
              <a:t>.</a:t>
            </a:r>
            <a:endParaRPr lang="en-US"/>
          </a:p>
        </p:txBody>
      </p:sp>
      <p:sp>
        <p:nvSpPr>
          <p:cNvPr id="4" name="Slide Number Placeholder 3"/>
          <p:cNvSpPr>
            <a:spLocks noGrp="1"/>
          </p:cNvSpPr>
          <p:nvPr>
            <p:ph type="sldNum" sz="quarter" idx="10"/>
          </p:nvPr>
        </p:nvSpPr>
        <p:spPr/>
        <p:txBody>
          <a:bodyPr/>
          <a:lstStyle/>
          <a:p>
            <a:fld id="{82869989-EB00-4EE7-BCB5-25BDC5BB29F8}" type="slidenum">
              <a:rPr lang="en-US" smtClean="0"/>
              <a:t>10</a:t>
            </a:fld>
            <a:endParaRPr lang="en-US"/>
          </a:p>
        </p:txBody>
      </p:sp>
    </p:spTree>
    <p:extLst>
      <p:ext uri="{BB962C8B-B14F-4D97-AF65-F5344CB8AC3E}">
        <p14:creationId xmlns:p14="http://schemas.microsoft.com/office/powerpoint/2010/main" val="6119180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Next, add the following to the bottom of </a:t>
            </a:r>
            <a:r>
              <a:rPr lang="en-US" dirty="0" err="1" smtClean="0"/>
              <a:t>onCreate</a:t>
            </a:r>
            <a:r>
              <a:rPr lang="en-US" dirty="0" smtClean="0"/>
              <a:t>()</a:t>
            </a:r>
            <a:r>
              <a:rPr lang="en-US" sz="1200" b="0" i="0" kern="1200" baseline="0" dirty="0" smtClean="0">
                <a:solidFill>
                  <a:schemeClr val="tx1"/>
                </a:solidFill>
                <a:effectLst/>
                <a:latin typeface="+mn-lt"/>
                <a:ea typeface="+mn-ea"/>
                <a:cs typeface="+mn-cs"/>
              </a:rPr>
              <a:t> in </a:t>
            </a:r>
            <a:r>
              <a:rPr lang="en-US" sz="1200" b="0" i="0" kern="1200" baseline="0" dirty="0" err="1" smtClean="0">
                <a:solidFill>
                  <a:schemeClr val="tx1"/>
                </a:solidFill>
                <a:effectLst/>
                <a:latin typeface="+mn-lt"/>
                <a:ea typeface="+mn-ea"/>
                <a:cs typeface="+mn-cs"/>
              </a:rPr>
              <a:t>MainActivity.java</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In the code above, you initialize </a:t>
            </a:r>
            <a:r>
              <a:rPr lang="en-US" dirty="0" err="1" smtClean="0"/>
              <a:t>RecyclerView</a:t>
            </a:r>
            <a:r>
              <a:rPr lang="en-US" sz="1200" b="0" i="0" kern="1200" dirty="0" smtClean="0">
                <a:solidFill>
                  <a:schemeClr val="tx1"/>
                </a:solidFill>
                <a:effectLst/>
                <a:latin typeface="+mn-lt"/>
                <a:ea typeface="+mn-ea"/>
                <a:cs typeface="+mn-cs"/>
              </a:rPr>
              <a:t> and apply </a:t>
            </a:r>
            <a:r>
              <a:rPr lang="en-US" dirty="0" err="1" smtClean="0"/>
              <a:t>StaggeredGridLayout</a:t>
            </a:r>
            <a:r>
              <a:rPr lang="en-US" sz="1200" b="0" i="0" kern="1200" dirty="0" smtClean="0">
                <a:solidFill>
                  <a:schemeClr val="tx1"/>
                </a:solidFill>
                <a:effectLst/>
                <a:latin typeface="+mn-lt"/>
                <a:ea typeface="+mn-ea"/>
                <a:cs typeface="+mn-cs"/>
              </a:rPr>
              <a:t> to it, which you’ll use to create two types of vertically staggered grids. </a:t>
            </a:r>
          </a:p>
          <a:p>
            <a:r>
              <a:rPr lang="en-US" sz="1200" b="0" i="0" kern="1200" dirty="0" smtClean="0">
                <a:solidFill>
                  <a:schemeClr val="tx1"/>
                </a:solidFill>
                <a:effectLst/>
                <a:latin typeface="+mn-lt"/>
                <a:ea typeface="+mn-ea"/>
                <a:cs typeface="+mn-cs"/>
              </a:rPr>
              <a:t>Here you start with the first type, passing </a:t>
            </a:r>
            <a:r>
              <a:rPr lang="en-US" dirty="0" smtClean="0"/>
              <a:t>1</a:t>
            </a:r>
            <a:r>
              <a:rPr lang="en-US" sz="1200" b="0" i="0" kern="1200" dirty="0" smtClean="0">
                <a:solidFill>
                  <a:schemeClr val="tx1"/>
                </a:solidFill>
                <a:effectLst/>
                <a:latin typeface="+mn-lt"/>
                <a:ea typeface="+mn-ea"/>
                <a:cs typeface="+mn-cs"/>
              </a:rPr>
              <a:t> for the span count and </a:t>
            </a:r>
            <a:r>
              <a:rPr lang="en-US" dirty="0" err="1" smtClean="0"/>
              <a:t>StaggeredGridLayoutManager.VERTICAL</a:t>
            </a:r>
            <a:r>
              <a:rPr lang="en-US" sz="1200" b="0" i="0" kern="1200" dirty="0" smtClean="0">
                <a:solidFill>
                  <a:schemeClr val="tx1"/>
                </a:solidFill>
                <a:effectLst/>
                <a:latin typeface="+mn-lt"/>
                <a:ea typeface="+mn-ea"/>
                <a:cs typeface="+mn-cs"/>
              </a:rPr>
              <a:t> for the orientation. </a:t>
            </a:r>
          </a:p>
          <a:p>
            <a:r>
              <a:rPr lang="en-US" sz="1200" b="0" i="0" kern="1200" dirty="0" smtClean="0">
                <a:solidFill>
                  <a:schemeClr val="tx1"/>
                </a:solidFill>
                <a:effectLst/>
                <a:latin typeface="+mn-lt"/>
                <a:ea typeface="+mn-ea"/>
                <a:cs typeface="+mn-cs"/>
              </a:rPr>
              <a:t>A span count of 1 makes this a list rather than a grid, as you’ll soon see. </a:t>
            </a:r>
          </a:p>
          <a:p>
            <a:r>
              <a:rPr lang="en-US" sz="1200" b="0" i="0" kern="1200" dirty="0" smtClean="0">
                <a:solidFill>
                  <a:schemeClr val="tx1"/>
                </a:solidFill>
                <a:effectLst/>
                <a:latin typeface="+mn-lt"/>
                <a:ea typeface="+mn-ea"/>
                <a:cs typeface="+mn-cs"/>
              </a:rPr>
              <a:t>Later, you’ll add a compact grid formation with two columns.</a:t>
            </a:r>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11</a:t>
            </a:fld>
            <a:endParaRPr lang="en-US"/>
          </a:p>
        </p:txBody>
      </p:sp>
    </p:spTree>
    <p:extLst>
      <p:ext uri="{BB962C8B-B14F-4D97-AF65-F5344CB8AC3E}">
        <p14:creationId xmlns:p14="http://schemas.microsoft.com/office/powerpoint/2010/main" val="1434916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err="1" smtClean="0">
                <a:solidFill>
                  <a:schemeClr val="tx1"/>
                </a:solidFill>
                <a:effectLst/>
                <a:latin typeface="+mn-lt"/>
                <a:ea typeface="+mn-ea"/>
                <a:cs typeface="+mn-cs"/>
              </a:rPr>
              <a:t>CardView</a:t>
            </a:r>
            <a:r>
              <a:rPr lang="en-US" sz="1200" b="0" i="0" kern="1200" dirty="0" smtClean="0">
                <a:solidFill>
                  <a:schemeClr val="tx1"/>
                </a:solidFill>
                <a:effectLst/>
                <a:latin typeface="+mn-lt"/>
                <a:ea typeface="+mn-ea"/>
                <a:cs typeface="+mn-cs"/>
              </a:rPr>
              <a:t> provides a consistent backdrop for your views, including rounded corners and a drop shadow. You’re going to implement it for the row/cell layout of your </a:t>
            </a:r>
            <a:r>
              <a:rPr lang="en-US" sz="1200" b="0" i="0" kern="1200" dirty="0" err="1" smtClean="0">
                <a:solidFill>
                  <a:schemeClr val="tx1"/>
                </a:solidFill>
                <a:effectLst/>
                <a:latin typeface="+mn-lt"/>
                <a:ea typeface="+mn-ea"/>
                <a:cs typeface="+mn-cs"/>
              </a:rPr>
              <a:t>RecyclerView</a:t>
            </a:r>
            <a:r>
              <a:rPr lang="en-US" sz="1200" b="0" i="0" kern="1200" dirty="0" smtClean="0">
                <a:solidFill>
                  <a:schemeClr val="tx1"/>
                </a:solidFill>
                <a:effectLst/>
                <a:latin typeface="+mn-lt"/>
                <a:ea typeface="+mn-ea"/>
                <a:cs typeface="+mn-cs"/>
              </a:rPr>
              <a:t>. By default, </a:t>
            </a:r>
            <a:r>
              <a:rPr lang="en-US" sz="1200" b="0" i="0" kern="1200" dirty="0" err="1" smtClean="0">
                <a:solidFill>
                  <a:schemeClr val="tx1"/>
                </a:solidFill>
                <a:effectLst/>
                <a:latin typeface="+mn-lt"/>
                <a:ea typeface="+mn-ea"/>
                <a:cs typeface="+mn-cs"/>
              </a:rPr>
              <a:t>CardView</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extendsFrameLayout</a:t>
            </a:r>
            <a:r>
              <a:rPr lang="en-US" sz="1200" b="0" i="0" kern="1200" dirty="0" smtClean="0">
                <a:solidFill>
                  <a:schemeClr val="tx1"/>
                </a:solidFill>
                <a:effectLst/>
                <a:latin typeface="+mn-lt"/>
                <a:ea typeface="+mn-ea"/>
                <a:cs typeface="+mn-cs"/>
              </a:rPr>
              <a:t> and therefore includes the ability to host other child views.</a:t>
            </a:r>
          </a:p>
          <a:p>
            <a:pPr fontAlgn="base"/>
            <a:r>
              <a:rPr lang="en-US" sz="1200" b="0" i="0" kern="1200" dirty="0" smtClean="0">
                <a:solidFill>
                  <a:schemeClr val="tx1"/>
                </a:solidFill>
                <a:effectLst/>
                <a:latin typeface="+mn-lt"/>
                <a:ea typeface="+mn-ea"/>
                <a:cs typeface="+mn-cs"/>
              </a:rPr>
              <a:t>From the </a:t>
            </a:r>
            <a:r>
              <a:rPr lang="en-US" sz="1200" b="1" i="1" kern="1200" dirty="0" smtClean="0">
                <a:solidFill>
                  <a:schemeClr val="tx1"/>
                </a:solidFill>
                <a:effectLst/>
                <a:latin typeface="+mn-lt"/>
                <a:ea typeface="+mn-ea"/>
                <a:cs typeface="+mn-cs"/>
              </a:rPr>
              <a:t>res\layout</a:t>
            </a:r>
            <a:r>
              <a:rPr lang="en-US" sz="1200" b="0" i="0" kern="1200" dirty="0" smtClean="0">
                <a:solidFill>
                  <a:schemeClr val="tx1"/>
                </a:solidFill>
                <a:effectLst/>
                <a:latin typeface="+mn-lt"/>
                <a:ea typeface="+mn-ea"/>
                <a:cs typeface="+mn-cs"/>
              </a:rPr>
              <a:t> directory, create a new </a:t>
            </a:r>
            <a:r>
              <a:rPr lang="en-US" sz="1200" b="1" i="1" kern="1200" dirty="0" smtClean="0">
                <a:solidFill>
                  <a:schemeClr val="tx1"/>
                </a:solidFill>
                <a:effectLst/>
                <a:latin typeface="+mn-lt"/>
                <a:ea typeface="+mn-ea"/>
                <a:cs typeface="+mn-cs"/>
              </a:rPr>
              <a:t>Layout resource file</a:t>
            </a:r>
            <a:r>
              <a:rPr lang="en-US" sz="1200" b="0" i="0" kern="1200" dirty="0" smtClean="0">
                <a:solidFill>
                  <a:schemeClr val="tx1"/>
                </a:solidFill>
                <a:effectLst/>
                <a:latin typeface="+mn-lt"/>
                <a:ea typeface="+mn-ea"/>
                <a:cs typeface="+mn-cs"/>
              </a:rPr>
              <a:t> and call it </a:t>
            </a:r>
            <a:r>
              <a:rPr lang="en-US" sz="1200" b="1" i="1" kern="1200" dirty="0" err="1" smtClean="0">
                <a:solidFill>
                  <a:schemeClr val="tx1"/>
                </a:solidFill>
                <a:effectLst/>
                <a:latin typeface="+mn-lt"/>
                <a:ea typeface="+mn-ea"/>
                <a:cs typeface="+mn-cs"/>
              </a:rPr>
              <a:t>row_places.xml</a:t>
            </a:r>
            <a:r>
              <a:rPr lang="en-US" sz="1200" b="0" i="0" kern="1200" dirty="0" smtClean="0">
                <a:solidFill>
                  <a:schemeClr val="tx1"/>
                </a:solidFill>
                <a:effectLst/>
                <a:latin typeface="+mn-lt"/>
                <a:ea typeface="+mn-ea"/>
                <a:cs typeface="+mn-cs"/>
              </a:rPr>
              <a:t>. Press </a:t>
            </a:r>
            <a:r>
              <a:rPr lang="en-US" sz="1200" b="1" i="1" kern="1200" dirty="0" smtClean="0">
                <a:solidFill>
                  <a:schemeClr val="tx1"/>
                </a:solidFill>
                <a:effectLst/>
                <a:latin typeface="+mn-lt"/>
                <a:ea typeface="+mn-ea"/>
                <a:cs typeface="+mn-cs"/>
              </a:rPr>
              <a:t>OK</a:t>
            </a:r>
            <a:r>
              <a:rPr lang="en-US" sz="1200" b="0" i="0" kern="1200" dirty="0" smtClean="0">
                <a:solidFill>
                  <a:schemeClr val="tx1"/>
                </a:solidFill>
                <a:effectLst/>
                <a:latin typeface="+mn-lt"/>
                <a:ea typeface="+mn-ea"/>
                <a:cs typeface="+mn-cs"/>
              </a:rPr>
              <a:t> to create it.</a:t>
            </a:r>
          </a:p>
          <a:p>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12</a:t>
            </a:fld>
            <a:endParaRPr lang="en-US"/>
          </a:p>
        </p:txBody>
      </p:sp>
    </p:spTree>
    <p:extLst>
      <p:ext uri="{BB962C8B-B14F-4D97-AF65-F5344CB8AC3E}">
        <p14:creationId xmlns:p14="http://schemas.microsoft.com/office/powerpoint/2010/main" val="5363902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5" name="Group 4"/>
          <p:cNvGrpSpPr/>
          <p:nvPr userDrawn="1"/>
        </p:nvGrpSpPr>
        <p:grpSpPr bwMode="hidden">
          <a:xfrm>
            <a:off x="-1" y="0"/>
            <a:ext cx="12192002" cy="6858000"/>
            <a:chOff x="-1" y="0"/>
            <a:chExt cx="12192002" cy="6858000"/>
          </a:xfrm>
        </p:grpSpPr>
        <p:cxnSp>
          <p:nvCxnSpPr>
            <p:cNvPr id="6" name="Straight Connector 5"/>
            <p:cNvCxnSpPr/>
            <p:nvPr/>
          </p:nvCxnSpPr>
          <p:spPr bwMode="hidden">
            <a:xfrm>
              <a:off x="610194"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bwMode="hidden">
            <a:xfrm>
              <a:off x="1829332"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bwMode="hidden">
            <a:xfrm>
              <a:off x="3048470"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bwMode="hidden">
            <a:xfrm>
              <a:off x="4267608"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bwMode="hidden">
            <a:xfrm>
              <a:off x="5486746"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hidden">
            <a:xfrm>
              <a:off x="6705884"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bwMode="hidden">
            <a:xfrm>
              <a:off x="7925022"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bwMode="hidden">
            <a:xfrm>
              <a:off x="9144160"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bwMode="hidden">
            <a:xfrm>
              <a:off x="10363298"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bwMode="hidden">
            <a:xfrm>
              <a:off x="11582436"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bwMode="hidden">
            <a:xfrm>
              <a:off x="2819" y="386485"/>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bwMode="hidden">
            <a:xfrm>
              <a:off x="2819" y="1611181"/>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bwMode="hidden">
            <a:xfrm>
              <a:off x="2819" y="2835877"/>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bwMode="hidden">
            <a:xfrm>
              <a:off x="2819" y="4060573"/>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bwMode="hidden">
            <a:xfrm>
              <a:off x="2819" y="5285269"/>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bwMode="hidden">
            <a:xfrm>
              <a:off x="2819" y="6509965"/>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23" name="Group 22"/>
            <p:cNvGrpSpPr/>
            <p:nvPr userDrawn="1"/>
          </p:nvGrpSpPr>
          <p:grpSpPr bwMode="hidden">
            <a:xfrm>
              <a:off x="-1" y="0"/>
              <a:ext cx="12192001" cy="6858000"/>
              <a:chOff x="-1" y="0"/>
              <a:chExt cx="12192001" cy="6858000"/>
            </a:xfrm>
          </p:grpSpPr>
          <p:cxnSp>
            <p:nvCxnSpPr>
              <p:cNvPr id="41" name="Straight Connector 40"/>
              <p:cNvCxnSpPr/>
              <p:nvPr/>
            </p:nvCxnSpPr>
            <p:spPr bwMode="hidden">
              <a:xfrm>
                <a:off x="225425"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bwMode="hidden">
              <a:xfrm>
                <a:off x="1449154"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bwMode="hidden">
              <a:xfrm>
                <a:off x="2665982"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bwMode="hidden">
              <a:xfrm>
                <a:off x="3885119"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bwMode="hidden">
              <a:xfrm>
                <a:off x="5106502"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46" name="Group 45"/>
              <p:cNvGrpSpPr/>
              <p:nvPr/>
            </p:nvGrpSpPr>
            <p:grpSpPr bwMode="hidden">
              <a:xfrm>
                <a:off x="6327885" y="0"/>
                <a:ext cx="5864115" cy="5898673"/>
                <a:chOff x="6327885" y="0"/>
                <a:chExt cx="5864115" cy="5898673"/>
              </a:xfrm>
            </p:grpSpPr>
            <p:cxnSp>
              <p:nvCxnSpPr>
                <p:cNvPr id="52" name="Straight Connector 51"/>
                <p:cNvCxnSpPr/>
                <p:nvPr/>
              </p:nvCxnSpPr>
              <p:spPr bwMode="hidden">
                <a:xfrm>
                  <a:off x="6327885" y="0"/>
                  <a:ext cx="5864115" cy="5898673"/>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bwMode="hidden">
                <a:xfrm>
                  <a:off x="7549268" y="0"/>
                  <a:ext cx="4642732" cy="467242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bwMode="hidden">
                <a:xfrm>
                  <a:off x="8772997" y="0"/>
                  <a:ext cx="3419003" cy="345674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bwMode="hidden">
                <a:xfrm>
                  <a:off x="9982200" y="0"/>
                  <a:ext cx="2209800" cy="222646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bwMode="hidden">
                <a:xfrm>
                  <a:off x="11199019" y="0"/>
                  <a:ext cx="992981" cy="1002506"/>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cxnSp>
            <p:nvCxnSpPr>
              <p:cNvPr id="47" name="Straight Connector 46"/>
              <p:cNvCxnSpPr/>
              <p:nvPr/>
            </p:nvCxnSpPr>
            <p:spPr bwMode="hidden">
              <a:xfrm flipH="1" flipV="1">
                <a:off x="-1" y="1012053"/>
                <a:ext cx="5828811" cy="584594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bwMode="hidden">
              <a:xfrm flipH="1" flipV="1">
                <a:off x="-1" y="2227340"/>
                <a:ext cx="4614781" cy="4630658"/>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bwMode="hidden">
              <a:xfrm flipH="1" flipV="1">
                <a:off x="-1" y="3432149"/>
                <a:ext cx="3398419" cy="342584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bwMode="hidden">
              <a:xfrm flipH="1" flipV="1">
                <a:off x="-1" y="4651431"/>
                <a:ext cx="2196496" cy="2206567"/>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bwMode="hidden">
              <a:xfrm flipH="1" flipV="1">
                <a:off x="-1" y="5864453"/>
                <a:ext cx="987003" cy="99354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grpSp>
          <p:nvGrpSpPr>
            <p:cNvPr id="24" name="Group 23"/>
            <p:cNvGrpSpPr/>
            <p:nvPr userDrawn="1"/>
          </p:nvGrpSpPr>
          <p:grpSpPr bwMode="hidden">
            <a:xfrm flipH="1">
              <a:off x="0" y="0"/>
              <a:ext cx="12192001" cy="6858000"/>
              <a:chOff x="-1" y="0"/>
              <a:chExt cx="12192001" cy="6858000"/>
            </a:xfrm>
          </p:grpSpPr>
          <p:cxnSp>
            <p:nvCxnSpPr>
              <p:cNvPr id="25" name="Straight Connector 24"/>
              <p:cNvCxnSpPr/>
              <p:nvPr/>
            </p:nvCxnSpPr>
            <p:spPr bwMode="hidden">
              <a:xfrm>
                <a:off x="225425"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bwMode="hidden">
              <a:xfrm>
                <a:off x="1449154"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bwMode="hidden">
              <a:xfrm>
                <a:off x="2665982"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bwMode="hidden">
              <a:xfrm>
                <a:off x="3885119"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bwMode="hidden">
              <a:xfrm>
                <a:off x="5150644"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30" name="Group 29"/>
              <p:cNvGrpSpPr/>
              <p:nvPr/>
            </p:nvGrpSpPr>
            <p:grpSpPr bwMode="hidden">
              <a:xfrm>
                <a:off x="6327885" y="0"/>
                <a:ext cx="5864115" cy="5898673"/>
                <a:chOff x="6327885" y="0"/>
                <a:chExt cx="5864115" cy="5898673"/>
              </a:xfrm>
            </p:grpSpPr>
            <p:cxnSp>
              <p:nvCxnSpPr>
                <p:cNvPr id="36" name="Straight Connector 35"/>
                <p:cNvCxnSpPr/>
                <p:nvPr/>
              </p:nvCxnSpPr>
              <p:spPr bwMode="hidden">
                <a:xfrm>
                  <a:off x="6327885" y="0"/>
                  <a:ext cx="5864115" cy="5898673"/>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bwMode="hidden">
                <a:xfrm>
                  <a:off x="7549268" y="0"/>
                  <a:ext cx="4642732" cy="467242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bwMode="hidden">
                <a:xfrm>
                  <a:off x="8772997" y="0"/>
                  <a:ext cx="3419003" cy="345674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bwMode="hidden">
                <a:xfrm>
                  <a:off x="9982200" y="0"/>
                  <a:ext cx="2209800" cy="222646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bwMode="hidden">
                <a:xfrm>
                  <a:off x="11199019" y="0"/>
                  <a:ext cx="992981" cy="1002506"/>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cxnSp>
            <p:nvCxnSpPr>
              <p:cNvPr id="31" name="Straight Connector 30"/>
              <p:cNvCxnSpPr/>
              <p:nvPr/>
            </p:nvCxnSpPr>
            <p:spPr bwMode="hidden">
              <a:xfrm flipH="1" flipV="1">
                <a:off x="-1" y="1012053"/>
                <a:ext cx="5828811" cy="584594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bwMode="hidden">
              <a:xfrm flipH="1" flipV="1">
                <a:off x="-1" y="2227340"/>
                <a:ext cx="4614781" cy="4630658"/>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bwMode="hidden">
              <a:xfrm flipH="1" flipV="1">
                <a:off x="-1" y="3432149"/>
                <a:ext cx="3398419" cy="342584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bwMode="hidden">
              <a:xfrm flipH="1" flipV="1">
                <a:off x="-1" y="4651431"/>
                <a:ext cx="2196496" cy="2206567"/>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bwMode="hidden">
              <a:xfrm flipH="1" flipV="1">
                <a:off x="-1" y="5864453"/>
                <a:ext cx="987003" cy="99354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grpSp>
      <p:sp>
        <p:nvSpPr>
          <p:cNvPr id="2" name="Title 1"/>
          <p:cNvSpPr>
            <a:spLocks noGrp="1"/>
          </p:cNvSpPr>
          <p:nvPr>
            <p:ph type="ctrTitle"/>
          </p:nvPr>
        </p:nvSpPr>
        <p:spPr>
          <a:xfrm>
            <a:off x="1293845" y="1909346"/>
            <a:ext cx="9604310" cy="3383280"/>
          </a:xfrm>
        </p:spPr>
        <p:txBody>
          <a:bodyPr anchor="b">
            <a:normAutofit/>
          </a:bodyPr>
          <a:lstStyle>
            <a:lvl1pPr algn="l">
              <a:lnSpc>
                <a:spcPct val="76000"/>
              </a:lnSpc>
              <a:defRPr sz="8000" cap="none" baseline="0">
                <a:solidFill>
                  <a:schemeClr val="tx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293845" y="5432564"/>
            <a:ext cx="9604310" cy="457200"/>
          </a:xfrm>
        </p:spPr>
        <p:txBody>
          <a:bodyPr>
            <a:normAutofit/>
          </a:bodyPr>
          <a:lstStyle>
            <a:lvl1pPr marL="0" indent="0" algn="l">
              <a:spcBef>
                <a:spcPts val="0"/>
              </a:spcBef>
              <a:buNone/>
              <a:defRPr sz="2000" b="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cxnSp>
        <p:nvCxnSpPr>
          <p:cNvPr id="58" name="Straight Connector 57"/>
          <p:cNvCxnSpPr/>
          <p:nvPr userDrawn="1"/>
        </p:nvCxnSpPr>
        <p:spPr>
          <a:xfrm>
            <a:off x="1295400" y="5294175"/>
            <a:ext cx="9601200" cy="0"/>
          </a:xfrm>
          <a:prstGeom prst="line">
            <a:avLst/>
          </a:prstGeom>
          <a:ln w="127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8862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84A29A4-78C8-47AB-BA06-22CB45938951}" type="datetime1">
              <a:rPr lang="en-US" smtClean="0"/>
              <a:t>10/25/16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477154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09314" y="489856"/>
            <a:ext cx="1687286" cy="5301343"/>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295399" y="489856"/>
            <a:ext cx="7587344" cy="530134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1ED4ACF-2D82-46F2-A8E9-23963AA34E86}" type="datetime1">
              <a:rPr lang="en-US" smtClean="0"/>
              <a:t>10/25/16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524635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E374B5B-21A0-4192-BF4C-38187F1A68D8}" type="datetime1">
              <a:rPr lang="en-US" smtClean="0"/>
              <a:t>10/25/16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112444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gradFill flip="none" rotWithShape="1">
          <a:gsLst>
            <a:gs pos="0">
              <a:schemeClr val="accent1"/>
            </a:gs>
            <a:gs pos="97000">
              <a:schemeClr val="accent1">
                <a:lumMod val="80000"/>
              </a:schemeClr>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7" name="Group 6"/>
          <p:cNvGrpSpPr/>
          <p:nvPr userDrawn="1"/>
        </p:nvGrpSpPr>
        <p:grpSpPr bwMode="hidden">
          <a:xfrm>
            <a:off x="-1" y="0"/>
            <a:ext cx="12192002" cy="6858000"/>
            <a:chOff x="-1" y="0"/>
            <a:chExt cx="12192002" cy="6858000"/>
          </a:xfrm>
        </p:grpSpPr>
        <p:cxnSp>
          <p:nvCxnSpPr>
            <p:cNvPr id="8" name="Straight Connector 7"/>
            <p:cNvCxnSpPr/>
            <p:nvPr/>
          </p:nvCxnSpPr>
          <p:spPr bwMode="hidden">
            <a:xfrm>
              <a:off x="61019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bwMode="hidden">
            <a:xfrm>
              <a:off x="182933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bwMode="hidden">
            <a:xfrm>
              <a:off x="304847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bwMode="hidden">
            <a:xfrm>
              <a:off x="426760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hidden">
            <a:xfrm>
              <a:off x="548674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bwMode="hidden">
            <a:xfrm>
              <a:off x="670588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bwMode="hidden">
            <a:xfrm>
              <a:off x="792502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bwMode="hidden">
            <a:xfrm>
              <a:off x="914416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bwMode="hidden">
            <a:xfrm>
              <a:off x="1036329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bwMode="hidden">
            <a:xfrm>
              <a:off x="1158243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bwMode="hidden">
            <a:xfrm>
              <a:off x="2819" y="38648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bwMode="hidden">
            <a:xfrm>
              <a:off x="2819" y="1611181"/>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bwMode="hidden">
            <a:xfrm>
              <a:off x="2819" y="2835877"/>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bwMode="hidden">
            <a:xfrm>
              <a:off x="2819" y="4060573"/>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bwMode="hidden">
            <a:xfrm>
              <a:off x="2819" y="5285269"/>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bwMode="hidden">
            <a:xfrm>
              <a:off x="2819" y="650996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24" name="Group 23"/>
            <p:cNvGrpSpPr/>
            <p:nvPr userDrawn="1"/>
          </p:nvGrpSpPr>
          <p:grpSpPr bwMode="hidden">
            <a:xfrm>
              <a:off x="-1" y="0"/>
              <a:ext cx="12192001" cy="6858000"/>
              <a:chOff x="-1" y="0"/>
              <a:chExt cx="12192001" cy="6858000"/>
            </a:xfrm>
          </p:grpSpPr>
          <p:cxnSp>
            <p:nvCxnSpPr>
              <p:cNvPr id="42" name="Straight Connector 41"/>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bwMode="hidden">
              <a:xfrm>
                <a:off x="510650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47" name="Group 46"/>
              <p:cNvGrpSpPr/>
              <p:nvPr/>
            </p:nvGrpSpPr>
            <p:grpSpPr bwMode="hidden">
              <a:xfrm>
                <a:off x="6327885" y="0"/>
                <a:ext cx="5864115" cy="5898673"/>
                <a:chOff x="6327885" y="0"/>
                <a:chExt cx="5864115" cy="5898673"/>
              </a:xfrm>
            </p:grpSpPr>
            <p:cxnSp>
              <p:nvCxnSpPr>
                <p:cNvPr id="53" name="Straight Connector 52"/>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48" name="Straight Connector 47"/>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25" name="Group 24"/>
            <p:cNvGrpSpPr/>
            <p:nvPr userDrawn="1"/>
          </p:nvGrpSpPr>
          <p:grpSpPr bwMode="hidden">
            <a:xfrm flipH="1">
              <a:off x="0" y="0"/>
              <a:ext cx="12192001" cy="6858000"/>
              <a:chOff x="-1" y="0"/>
              <a:chExt cx="12192001" cy="6858000"/>
            </a:xfrm>
          </p:grpSpPr>
          <p:cxnSp>
            <p:nvCxnSpPr>
              <p:cNvPr id="26" name="Straight Connector 25"/>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bwMode="hidden">
              <a:xfrm>
                <a:off x="515064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31" name="Group 30"/>
              <p:cNvGrpSpPr/>
              <p:nvPr/>
            </p:nvGrpSpPr>
            <p:grpSpPr bwMode="hidden">
              <a:xfrm>
                <a:off x="6327885" y="0"/>
                <a:ext cx="5864115" cy="5898673"/>
                <a:chOff x="6327885" y="0"/>
                <a:chExt cx="5864115" cy="5898673"/>
              </a:xfrm>
            </p:grpSpPr>
            <p:cxnSp>
              <p:nvCxnSpPr>
                <p:cNvPr id="37" name="Straight Connector 36"/>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32" name="Straight Connector 31"/>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sp>
        <p:nvSpPr>
          <p:cNvPr id="2" name="Title 1"/>
          <p:cNvSpPr>
            <a:spLocks noGrp="1"/>
          </p:cNvSpPr>
          <p:nvPr>
            <p:ph type="title"/>
          </p:nvPr>
        </p:nvSpPr>
        <p:spPr>
          <a:xfrm>
            <a:off x="1295400" y="2541573"/>
            <a:ext cx="9601200" cy="2743200"/>
          </a:xfrm>
        </p:spPr>
        <p:txBody>
          <a:bodyPr anchor="b">
            <a:normAutofit/>
          </a:bodyPr>
          <a:lstStyle>
            <a:lvl1pPr>
              <a:lnSpc>
                <a:spcPct val="85000"/>
              </a:lnSpc>
              <a:defRPr sz="6000" cap="none" baseline="0">
                <a:solidFill>
                  <a:schemeClr val="tx1"/>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1295400" y="5431536"/>
            <a:ext cx="9601200" cy="457200"/>
          </a:xfrm>
        </p:spPr>
        <p:txBody>
          <a:bodyPr>
            <a:normAutofit/>
          </a:bodyPr>
          <a:lstStyle>
            <a:lvl1pPr marL="0" indent="0">
              <a:spcBef>
                <a:spcPts val="0"/>
              </a:spcBef>
              <a:buNone/>
              <a:defRPr sz="2000" b="0">
                <a:solidFill>
                  <a:schemeClr val="tx1"/>
                </a:solidFill>
              </a:defRPr>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smtClean="0"/>
              <a:t>Click to edit Master text styles</a:t>
            </a:r>
          </a:p>
        </p:txBody>
      </p:sp>
      <p:cxnSp>
        <p:nvCxnSpPr>
          <p:cNvPr id="58" name="Straight Connector 57"/>
          <p:cNvCxnSpPr/>
          <p:nvPr userDrawn="1"/>
        </p:nvCxnSpPr>
        <p:spPr>
          <a:xfrm>
            <a:off x="1295400" y="5294175"/>
            <a:ext cx="96012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67780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295400" y="1981199"/>
            <a:ext cx="4572000" cy="3810001"/>
          </a:xfr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324600" y="1981199"/>
            <a:ext cx="4572000" cy="3810001"/>
          </a:xfr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33B5CF7C-B333-48E1-A4A6-83A3C8B73AC0}" type="datetime1">
              <a:rPr lang="en-US" smtClean="0"/>
              <a:t>10/25/16</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4044567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p:nvPr>
        </p:nvSpPr>
        <p:spPr>
          <a:xfrm>
            <a:off x="1295400" y="1818322"/>
            <a:ext cx="4572000" cy="641350"/>
          </a:xfrm>
        </p:spPr>
        <p:txBody>
          <a:bodyPr anchor="ctr">
            <a:normAutofit/>
          </a:bodyPr>
          <a:lstStyle>
            <a:lvl1pPr marL="0" indent="0">
              <a:spcBef>
                <a:spcPts val="0"/>
              </a:spcBef>
              <a:buNone/>
              <a:defRPr sz="20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295400" y="2503713"/>
            <a:ext cx="4572000" cy="3287487"/>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324600" y="1818322"/>
            <a:ext cx="4572000" cy="641350"/>
          </a:xfrm>
        </p:spPr>
        <p:txBody>
          <a:bodyPr anchor="ctr">
            <a:normAutofit/>
          </a:bodyPr>
          <a:lstStyle>
            <a:lvl1pPr marL="0" indent="0">
              <a:spcBef>
                <a:spcPts val="0"/>
              </a:spcBef>
              <a:buNone/>
              <a:defRPr sz="20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324600" y="2503713"/>
            <a:ext cx="4572000" cy="3287487"/>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AE320762-5CBF-4210-AB54-376B091119F8}" type="datetime1">
              <a:rPr lang="en-US" smtClean="0"/>
              <a:t>10/25/16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3979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7F0DB371-BF5F-4058-A212-1A908E4D2674}" type="datetime1">
              <a:rPr lang="en-US" smtClean="0"/>
              <a:t>10/25/16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238976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pSp>
        <p:nvGrpSpPr>
          <p:cNvPr id="161" name="Group 160"/>
          <p:cNvGrpSpPr/>
          <p:nvPr userDrawn="1"/>
        </p:nvGrpSpPr>
        <p:grpSpPr bwMode="hidden">
          <a:xfrm>
            <a:off x="-1" y="0"/>
            <a:ext cx="12192002" cy="6858000"/>
            <a:chOff x="-1" y="0"/>
            <a:chExt cx="12192002" cy="6858000"/>
          </a:xfrm>
        </p:grpSpPr>
        <p:cxnSp>
          <p:nvCxnSpPr>
            <p:cNvPr id="162" name="Straight Connector 161"/>
            <p:cNvCxnSpPr/>
            <p:nvPr/>
          </p:nvCxnSpPr>
          <p:spPr bwMode="hidden">
            <a:xfrm>
              <a:off x="610194"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p:cNvCxnSpPr/>
            <p:nvPr/>
          </p:nvCxnSpPr>
          <p:spPr bwMode="hidden">
            <a:xfrm>
              <a:off x="1829332"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p:cNvCxnSpPr/>
            <p:nvPr/>
          </p:nvCxnSpPr>
          <p:spPr bwMode="hidden">
            <a:xfrm>
              <a:off x="3048470"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p:cNvCxnSpPr/>
            <p:nvPr/>
          </p:nvCxnSpPr>
          <p:spPr bwMode="hidden">
            <a:xfrm>
              <a:off x="4267608"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p:cNvCxnSpPr/>
            <p:nvPr/>
          </p:nvCxnSpPr>
          <p:spPr bwMode="hidden">
            <a:xfrm>
              <a:off x="5486746"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p:cNvCxnSpPr/>
            <p:nvPr/>
          </p:nvCxnSpPr>
          <p:spPr bwMode="hidden">
            <a:xfrm>
              <a:off x="6705884"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p:cNvCxnSpPr/>
            <p:nvPr/>
          </p:nvCxnSpPr>
          <p:spPr bwMode="hidden">
            <a:xfrm>
              <a:off x="7925022"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p:cNvCxnSpPr/>
            <p:nvPr/>
          </p:nvCxnSpPr>
          <p:spPr bwMode="hidden">
            <a:xfrm>
              <a:off x="9144160"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p:cNvCxnSpPr/>
            <p:nvPr/>
          </p:nvCxnSpPr>
          <p:spPr bwMode="hidden">
            <a:xfrm>
              <a:off x="10363298"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p:nvPr/>
          </p:nvCxnSpPr>
          <p:spPr bwMode="hidden">
            <a:xfrm>
              <a:off x="11582436"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p:nvCxnSpPr>
          <p:spPr bwMode="hidden">
            <a:xfrm>
              <a:off x="2819" y="386485"/>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p:cNvCxnSpPr/>
            <p:nvPr/>
          </p:nvCxnSpPr>
          <p:spPr bwMode="hidden">
            <a:xfrm>
              <a:off x="2819" y="1611181"/>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p:cNvCxnSpPr/>
            <p:nvPr/>
          </p:nvCxnSpPr>
          <p:spPr bwMode="hidden">
            <a:xfrm>
              <a:off x="2819" y="2835877"/>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p:cNvCxnSpPr/>
            <p:nvPr/>
          </p:nvCxnSpPr>
          <p:spPr bwMode="hidden">
            <a:xfrm>
              <a:off x="2819" y="4060573"/>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p:cNvCxnSpPr/>
            <p:nvPr/>
          </p:nvCxnSpPr>
          <p:spPr bwMode="hidden">
            <a:xfrm>
              <a:off x="2819" y="5285269"/>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p:cNvCxnSpPr/>
            <p:nvPr/>
          </p:nvCxnSpPr>
          <p:spPr bwMode="hidden">
            <a:xfrm>
              <a:off x="2819" y="6509965"/>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nvGrpSpPr>
            <p:cNvPr id="178" name="Group 177"/>
            <p:cNvGrpSpPr/>
            <p:nvPr userDrawn="1"/>
          </p:nvGrpSpPr>
          <p:grpSpPr bwMode="hidden">
            <a:xfrm>
              <a:off x="-1" y="0"/>
              <a:ext cx="12192001" cy="6858000"/>
              <a:chOff x="-1" y="0"/>
              <a:chExt cx="12192001" cy="6858000"/>
            </a:xfrm>
          </p:grpSpPr>
          <p:cxnSp>
            <p:nvCxnSpPr>
              <p:cNvPr id="196" name="Straight Connector 195"/>
              <p:cNvCxnSpPr/>
              <p:nvPr/>
            </p:nvCxnSpPr>
            <p:spPr bwMode="hidden">
              <a:xfrm>
                <a:off x="225425"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p:cNvCxnSpPr/>
              <p:nvPr/>
            </p:nvCxnSpPr>
            <p:spPr bwMode="hidden">
              <a:xfrm>
                <a:off x="1449154"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p:cNvCxnSpPr/>
              <p:nvPr/>
            </p:nvCxnSpPr>
            <p:spPr bwMode="hidden">
              <a:xfrm>
                <a:off x="2665982"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p:cNvCxnSpPr/>
              <p:nvPr/>
            </p:nvCxnSpPr>
            <p:spPr bwMode="hidden">
              <a:xfrm>
                <a:off x="3885119"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p:cNvCxnSpPr/>
              <p:nvPr/>
            </p:nvCxnSpPr>
            <p:spPr bwMode="hidden">
              <a:xfrm>
                <a:off x="5106502"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nvGrpSpPr>
              <p:cNvPr id="201" name="Group 200"/>
              <p:cNvGrpSpPr/>
              <p:nvPr/>
            </p:nvGrpSpPr>
            <p:grpSpPr bwMode="hidden">
              <a:xfrm>
                <a:off x="6327885" y="0"/>
                <a:ext cx="5864115" cy="5898673"/>
                <a:chOff x="6327885" y="0"/>
                <a:chExt cx="5864115" cy="5898673"/>
              </a:xfrm>
            </p:grpSpPr>
            <p:cxnSp>
              <p:nvCxnSpPr>
                <p:cNvPr id="207" name="Straight Connector 206"/>
                <p:cNvCxnSpPr/>
                <p:nvPr/>
              </p:nvCxnSpPr>
              <p:spPr bwMode="hidden">
                <a:xfrm>
                  <a:off x="6327885" y="0"/>
                  <a:ext cx="5864115" cy="5898673"/>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8" name="Straight Connector 207"/>
                <p:cNvCxnSpPr/>
                <p:nvPr/>
              </p:nvCxnSpPr>
              <p:spPr bwMode="hidden">
                <a:xfrm>
                  <a:off x="7549268" y="0"/>
                  <a:ext cx="4642732" cy="467242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9" name="Straight Connector 208"/>
                <p:cNvCxnSpPr/>
                <p:nvPr/>
              </p:nvCxnSpPr>
              <p:spPr bwMode="hidden">
                <a:xfrm>
                  <a:off x="8772997" y="0"/>
                  <a:ext cx="3419003" cy="345674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p:cNvCxnSpPr/>
                <p:nvPr/>
              </p:nvCxnSpPr>
              <p:spPr bwMode="hidden">
                <a:xfrm>
                  <a:off x="9982200" y="0"/>
                  <a:ext cx="2209800" cy="222646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p:cNvCxnSpPr/>
                <p:nvPr/>
              </p:nvCxnSpPr>
              <p:spPr bwMode="hidden">
                <a:xfrm>
                  <a:off x="11199019" y="0"/>
                  <a:ext cx="992981" cy="1002506"/>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cxnSp>
            <p:nvCxnSpPr>
              <p:cNvPr id="202" name="Straight Connector 201"/>
              <p:cNvCxnSpPr/>
              <p:nvPr/>
            </p:nvCxnSpPr>
            <p:spPr bwMode="hidden">
              <a:xfrm flipH="1" flipV="1">
                <a:off x="-1" y="1012053"/>
                <a:ext cx="5828811" cy="584594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p:cNvCxnSpPr/>
              <p:nvPr/>
            </p:nvCxnSpPr>
            <p:spPr bwMode="hidden">
              <a:xfrm flipH="1" flipV="1">
                <a:off x="-1" y="2227340"/>
                <a:ext cx="4614781" cy="4630658"/>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p:cNvCxnSpPr/>
              <p:nvPr/>
            </p:nvCxnSpPr>
            <p:spPr bwMode="hidden">
              <a:xfrm flipH="1" flipV="1">
                <a:off x="-1" y="3432149"/>
                <a:ext cx="3398419" cy="342584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p:cNvCxnSpPr/>
              <p:nvPr/>
            </p:nvCxnSpPr>
            <p:spPr bwMode="hidden">
              <a:xfrm flipH="1" flipV="1">
                <a:off x="-1" y="4651431"/>
                <a:ext cx="2196496" cy="2206567"/>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p:cNvCxnSpPr/>
              <p:nvPr/>
            </p:nvCxnSpPr>
            <p:spPr bwMode="hidden">
              <a:xfrm flipH="1" flipV="1">
                <a:off x="-1" y="5864453"/>
                <a:ext cx="987003" cy="99354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grpSp>
          <p:nvGrpSpPr>
            <p:cNvPr id="179" name="Group 178"/>
            <p:cNvGrpSpPr/>
            <p:nvPr userDrawn="1"/>
          </p:nvGrpSpPr>
          <p:grpSpPr bwMode="hidden">
            <a:xfrm flipH="1">
              <a:off x="0" y="0"/>
              <a:ext cx="12192001" cy="6858000"/>
              <a:chOff x="-1" y="0"/>
              <a:chExt cx="12192001" cy="6858000"/>
            </a:xfrm>
          </p:grpSpPr>
          <p:cxnSp>
            <p:nvCxnSpPr>
              <p:cNvPr id="180" name="Straight Connector 179"/>
              <p:cNvCxnSpPr/>
              <p:nvPr/>
            </p:nvCxnSpPr>
            <p:spPr bwMode="hidden">
              <a:xfrm>
                <a:off x="225425"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p:cNvCxnSpPr/>
              <p:nvPr/>
            </p:nvCxnSpPr>
            <p:spPr bwMode="hidden">
              <a:xfrm>
                <a:off x="1449154"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p:cNvCxnSpPr/>
              <p:nvPr/>
            </p:nvCxnSpPr>
            <p:spPr bwMode="hidden">
              <a:xfrm>
                <a:off x="2665982"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p:cNvCxnSpPr/>
              <p:nvPr/>
            </p:nvCxnSpPr>
            <p:spPr bwMode="hidden">
              <a:xfrm>
                <a:off x="3885119"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p:cNvCxnSpPr/>
              <p:nvPr/>
            </p:nvCxnSpPr>
            <p:spPr bwMode="hidden">
              <a:xfrm>
                <a:off x="5106502"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nvGrpSpPr>
              <p:cNvPr id="185" name="Group 184"/>
              <p:cNvGrpSpPr/>
              <p:nvPr/>
            </p:nvGrpSpPr>
            <p:grpSpPr bwMode="hidden">
              <a:xfrm>
                <a:off x="6327885" y="0"/>
                <a:ext cx="5864115" cy="5898673"/>
                <a:chOff x="6327885" y="0"/>
                <a:chExt cx="5864115" cy="5898673"/>
              </a:xfrm>
            </p:grpSpPr>
            <p:cxnSp>
              <p:nvCxnSpPr>
                <p:cNvPr id="191" name="Straight Connector 190"/>
                <p:cNvCxnSpPr/>
                <p:nvPr/>
              </p:nvCxnSpPr>
              <p:spPr bwMode="hidden">
                <a:xfrm>
                  <a:off x="6327885" y="0"/>
                  <a:ext cx="5864115" cy="5898673"/>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p:cNvCxnSpPr/>
                <p:nvPr/>
              </p:nvCxnSpPr>
              <p:spPr bwMode="hidden">
                <a:xfrm>
                  <a:off x="7549268" y="0"/>
                  <a:ext cx="4642732" cy="467242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p:cNvCxnSpPr/>
                <p:nvPr/>
              </p:nvCxnSpPr>
              <p:spPr bwMode="hidden">
                <a:xfrm>
                  <a:off x="8772997" y="0"/>
                  <a:ext cx="3419003" cy="345674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p:cNvCxnSpPr/>
                <p:nvPr/>
              </p:nvCxnSpPr>
              <p:spPr bwMode="hidden">
                <a:xfrm>
                  <a:off x="9982200" y="0"/>
                  <a:ext cx="2209800" cy="222646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5" name="Straight Connector 194"/>
                <p:cNvCxnSpPr/>
                <p:nvPr/>
              </p:nvCxnSpPr>
              <p:spPr bwMode="hidden">
                <a:xfrm>
                  <a:off x="11199019" y="0"/>
                  <a:ext cx="992981" cy="1002506"/>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cxnSp>
            <p:nvCxnSpPr>
              <p:cNvPr id="186" name="Straight Connector 185"/>
              <p:cNvCxnSpPr/>
              <p:nvPr/>
            </p:nvCxnSpPr>
            <p:spPr bwMode="hidden">
              <a:xfrm flipH="1" flipV="1">
                <a:off x="-1" y="1012053"/>
                <a:ext cx="5828811" cy="584594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p:nvCxnSpPr>
            <p:spPr bwMode="hidden">
              <a:xfrm flipH="1" flipV="1">
                <a:off x="-1" y="2227340"/>
                <a:ext cx="4614781" cy="4630658"/>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p:cNvCxnSpPr/>
              <p:nvPr/>
            </p:nvCxnSpPr>
            <p:spPr bwMode="hidden">
              <a:xfrm flipH="1" flipV="1">
                <a:off x="-1" y="3432149"/>
                <a:ext cx="3398419" cy="342584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p:nvCxnSpPr>
            <p:spPr bwMode="hidden">
              <a:xfrm flipH="1" flipV="1">
                <a:off x="-1" y="4651431"/>
                <a:ext cx="2196496" cy="2206567"/>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p:cNvCxnSpPr/>
              <p:nvPr/>
            </p:nvCxnSpPr>
            <p:spPr bwMode="hidden">
              <a:xfrm flipH="1" flipV="1">
                <a:off x="-1" y="5864453"/>
                <a:ext cx="987003" cy="99354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grpSp>
      <p:sp>
        <p:nvSpPr>
          <p:cNvPr id="212" name="Date Placeholder 211"/>
          <p:cNvSpPr>
            <a:spLocks noGrp="1"/>
          </p:cNvSpPr>
          <p:nvPr>
            <p:ph type="dt" sz="half" idx="10"/>
          </p:nvPr>
        </p:nvSpPr>
        <p:spPr/>
        <p:txBody>
          <a:bodyPr/>
          <a:lstStyle/>
          <a:p>
            <a:fld id="{60A4083B-90AA-48CF-BAD5-00AA24D7F288}" type="datetime1">
              <a:rPr lang="en-US" smtClean="0"/>
              <a:t>10/25/16</a:t>
            </a:fld>
            <a:endParaRPr lang="en-US"/>
          </a:p>
        </p:txBody>
      </p:sp>
      <p:sp>
        <p:nvSpPr>
          <p:cNvPr id="213" name="Footer Placeholder 212"/>
          <p:cNvSpPr>
            <a:spLocks noGrp="1"/>
          </p:cNvSpPr>
          <p:nvPr>
            <p:ph type="ftr" sz="quarter" idx="11"/>
          </p:nvPr>
        </p:nvSpPr>
        <p:spPr/>
        <p:txBody>
          <a:bodyPr/>
          <a:lstStyle/>
          <a:p>
            <a:endParaRPr lang="en-US" dirty="0"/>
          </a:p>
        </p:txBody>
      </p:sp>
      <p:sp>
        <p:nvSpPr>
          <p:cNvPr id="214" name="Slide Number Placeholder 213"/>
          <p:cNvSpPr>
            <a:spLocks noGrp="1"/>
          </p:cNvSpPr>
          <p:nvPr>
            <p:ph type="sldNum" sz="quarter" idx="12"/>
          </p:nvPr>
        </p:nvSpPr>
        <p:spPr/>
        <p:txBody>
          <a:bodyPr/>
          <a:lstStyle/>
          <a:p>
            <a:fld id="{E31375A4-56A4-47D6-9801-1991572033F7}" type="slidenum">
              <a:rPr lang="en-US" smtClean="0"/>
              <a:pPr/>
              <a:t>‹#›</a:t>
            </a:fld>
            <a:endParaRPr lang="en-US"/>
          </a:p>
        </p:txBody>
      </p:sp>
    </p:spTree>
    <p:extLst>
      <p:ext uri="{BB962C8B-B14F-4D97-AF65-F5344CB8AC3E}">
        <p14:creationId xmlns:p14="http://schemas.microsoft.com/office/powerpoint/2010/main" val="2146817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Pr>
        <a:gradFill flip="none" rotWithShape="1">
          <a:gsLst>
            <a:gs pos="0">
              <a:schemeClr val="accent1"/>
            </a:gs>
            <a:gs pos="100000">
              <a:schemeClr val="accent1">
                <a:lumMod val="80000"/>
              </a:schemeClr>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9" name="Group 8"/>
          <p:cNvGrpSpPr/>
          <p:nvPr userDrawn="1"/>
        </p:nvGrpSpPr>
        <p:grpSpPr bwMode="hidden">
          <a:xfrm>
            <a:off x="-1" y="0"/>
            <a:ext cx="12192002" cy="6858000"/>
            <a:chOff x="-1" y="0"/>
            <a:chExt cx="12192002" cy="6858000"/>
          </a:xfrm>
        </p:grpSpPr>
        <p:cxnSp>
          <p:nvCxnSpPr>
            <p:cNvPr id="10" name="Straight Connector 9"/>
            <p:cNvCxnSpPr/>
            <p:nvPr/>
          </p:nvCxnSpPr>
          <p:spPr bwMode="hidden">
            <a:xfrm>
              <a:off x="61019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bwMode="hidden">
            <a:xfrm>
              <a:off x="182933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hidden">
            <a:xfrm>
              <a:off x="304847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bwMode="hidden">
            <a:xfrm>
              <a:off x="426760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bwMode="hidden">
            <a:xfrm>
              <a:off x="548674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bwMode="hidden">
            <a:xfrm>
              <a:off x="670588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bwMode="hidden">
            <a:xfrm>
              <a:off x="792502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bwMode="hidden">
            <a:xfrm>
              <a:off x="914416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bwMode="hidden">
            <a:xfrm>
              <a:off x="1036329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bwMode="hidden">
            <a:xfrm>
              <a:off x="1158243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bwMode="hidden">
            <a:xfrm>
              <a:off x="2819" y="38648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bwMode="hidden">
            <a:xfrm>
              <a:off x="2819" y="1611181"/>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bwMode="hidden">
            <a:xfrm>
              <a:off x="2819" y="2835877"/>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bwMode="hidden">
            <a:xfrm>
              <a:off x="2819" y="4060573"/>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bwMode="hidden">
            <a:xfrm>
              <a:off x="2819" y="5285269"/>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bwMode="hidden">
            <a:xfrm>
              <a:off x="2819" y="650996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26" name="Group 25"/>
            <p:cNvGrpSpPr/>
            <p:nvPr userDrawn="1"/>
          </p:nvGrpSpPr>
          <p:grpSpPr bwMode="hidden">
            <a:xfrm>
              <a:off x="-1" y="0"/>
              <a:ext cx="12192001" cy="6858000"/>
              <a:chOff x="-1" y="0"/>
              <a:chExt cx="12192001" cy="6858000"/>
            </a:xfrm>
          </p:grpSpPr>
          <p:cxnSp>
            <p:nvCxnSpPr>
              <p:cNvPr id="44" name="Straight Connector 43"/>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bwMode="hidden">
              <a:xfrm>
                <a:off x="510650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49" name="Group 48"/>
              <p:cNvGrpSpPr/>
              <p:nvPr/>
            </p:nvGrpSpPr>
            <p:grpSpPr bwMode="hidden">
              <a:xfrm>
                <a:off x="6327885" y="0"/>
                <a:ext cx="5864115" cy="5898673"/>
                <a:chOff x="6327885" y="0"/>
                <a:chExt cx="5864115" cy="5898673"/>
              </a:xfrm>
            </p:grpSpPr>
            <p:cxnSp>
              <p:nvCxnSpPr>
                <p:cNvPr id="55" name="Straight Connector 54"/>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50" name="Straight Connector 49"/>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27" name="Group 26"/>
            <p:cNvGrpSpPr/>
            <p:nvPr userDrawn="1"/>
          </p:nvGrpSpPr>
          <p:grpSpPr bwMode="hidden">
            <a:xfrm flipH="1">
              <a:off x="0" y="0"/>
              <a:ext cx="12192001" cy="6858000"/>
              <a:chOff x="-1" y="0"/>
              <a:chExt cx="12192001" cy="6858000"/>
            </a:xfrm>
          </p:grpSpPr>
          <p:cxnSp>
            <p:nvCxnSpPr>
              <p:cNvPr id="28" name="Straight Connector 27"/>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bwMode="hidden">
              <a:xfrm>
                <a:off x="515064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33" name="Group 32"/>
              <p:cNvGrpSpPr/>
              <p:nvPr/>
            </p:nvGrpSpPr>
            <p:grpSpPr bwMode="hidden">
              <a:xfrm>
                <a:off x="6327885" y="0"/>
                <a:ext cx="5864115" cy="5898673"/>
                <a:chOff x="6327885" y="0"/>
                <a:chExt cx="5864115" cy="5898673"/>
              </a:xfrm>
            </p:grpSpPr>
            <p:cxnSp>
              <p:nvCxnSpPr>
                <p:cNvPr id="39" name="Straight Connector 38"/>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34" name="Straight Connector 33"/>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sp>
        <p:nvSpPr>
          <p:cNvPr id="7" name="Rectangle 6"/>
          <p:cNvSpPr/>
          <p:nvPr userDrawn="1"/>
        </p:nvSpPr>
        <p:spPr>
          <a:xfrm>
            <a:off x="0" y="0"/>
            <a:ext cx="7315200" cy="6858000"/>
          </a:xfrm>
          <a:prstGeom prst="rect">
            <a:avLst/>
          </a:prstGeom>
          <a:gradFill>
            <a:gsLst>
              <a:gs pos="69000">
                <a:schemeClr val="bg1"/>
              </a:gs>
              <a:gs pos="0">
                <a:schemeClr val="bg1"/>
              </a:gs>
              <a:gs pos="100000">
                <a:schemeClr val="bg1">
                  <a:lumMod val="95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7913152" y="571500"/>
            <a:ext cx="3657600" cy="2197100"/>
          </a:xfrm>
        </p:spPr>
        <p:txBody>
          <a:bodyPr anchor="b">
            <a:normAutofit/>
          </a:bodyPr>
          <a:lstStyle>
            <a:lvl1pPr>
              <a:defRPr sz="2600">
                <a:solidFill>
                  <a:schemeClr val="bg1"/>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543197" y="571500"/>
            <a:ext cx="6217920" cy="5715000"/>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7913152" y="2995012"/>
            <a:ext cx="3657600" cy="2285950"/>
          </a:xfrm>
        </p:spPr>
        <p:txBody>
          <a:bodyPr>
            <a:normAutofit/>
          </a:bodyPr>
          <a:lstStyle>
            <a:lvl1pPr marL="0" indent="0">
              <a:spcBef>
                <a:spcPts val="1200"/>
              </a:spcBef>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cxnSp>
        <p:nvCxnSpPr>
          <p:cNvPr id="60" name="Straight Connector 59"/>
          <p:cNvCxnSpPr/>
          <p:nvPr userDrawn="1"/>
        </p:nvCxnSpPr>
        <p:spPr>
          <a:xfrm>
            <a:off x="7923089" y="2895600"/>
            <a:ext cx="365931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5" name="Date Placeholder 4"/>
          <p:cNvSpPr>
            <a:spLocks noGrp="1"/>
          </p:cNvSpPr>
          <p:nvPr>
            <p:ph type="dt" sz="half" idx="10"/>
          </p:nvPr>
        </p:nvSpPr>
        <p:spPr/>
        <p:txBody>
          <a:bodyPr/>
          <a:lstStyle/>
          <a:p>
            <a:fld id="{F5BAF629-ECA2-4CF3-B790-9D9BDED98269}" type="datetime1">
              <a:rPr lang="en-US" smtClean="0"/>
              <a:t>10/25/16</a:t>
            </a:fld>
            <a:endParaRPr lang="en-US"/>
          </a:p>
        </p:txBody>
      </p:sp>
      <p:sp>
        <p:nvSpPr>
          <p:cNvPr id="6" name="Footer Placeholder 5"/>
          <p:cNvSpPr>
            <a:spLocks noGrp="1"/>
          </p:cNvSpPr>
          <p:nvPr>
            <p:ph type="ftr" sz="quarter" idx="11"/>
          </p:nvPr>
        </p:nvSpPr>
        <p:spPr/>
        <p:txBody>
          <a:bodyPr/>
          <a:lstStyle/>
          <a:p>
            <a:endParaRPr lang="en-US" dirty="0"/>
          </a:p>
        </p:txBody>
      </p:sp>
      <p:sp>
        <p:nvSpPr>
          <p:cNvPr id="8" name="Slide Number Placeholder 7"/>
          <p:cNvSpPr>
            <a:spLocks noGrp="1"/>
          </p:cNvSpPr>
          <p:nvPr>
            <p:ph type="sldNum" sz="quarter" idx="12"/>
          </p:nvPr>
        </p:nvSpPr>
        <p:spPr/>
        <p:txBody>
          <a:bodyPr/>
          <a:lstStyle/>
          <a:p>
            <a:fld id="{E31375A4-56A4-47D6-9801-1991572033F7}" type="slidenum">
              <a:rPr lang="en-US" smtClean="0"/>
              <a:pPr/>
              <a:t>‹#›</a:t>
            </a:fld>
            <a:endParaRPr lang="en-US"/>
          </a:p>
        </p:txBody>
      </p:sp>
    </p:spTree>
    <p:extLst>
      <p:ext uri="{BB962C8B-B14F-4D97-AF65-F5344CB8AC3E}">
        <p14:creationId xmlns:p14="http://schemas.microsoft.com/office/powerpoint/2010/main" val="1667374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gradFill flip="none" rotWithShape="1">
          <a:gsLst>
            <a:gs pos="0">
              <a:schemeClr val="accent1"/>
            </a:gs>
            <a:gs pos="100000">
              <a:schemeClr val="accent1">
                <a:lumMod val="80000"/>
              </a:schemeClr>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8" name="Group 7"/>
          <p:cNvGrpSpPr/>
          <p:nvPr/>
        </p:nvGrpSpPr>
        <p:grpSpPr bwMode="hidden">
          <a:xfrm>
            <a:off x="-1" y="0"/>
            <a:ext cx="12192002" cy="6858000"/>
            <a:chOff x="-1" y="0"/>
            <a:chExt cx="12192002" cy="6858000"/>
          </a:xfrm>
        </p:grpSpPr>
        <p:cxnSp>
          <p:nvCxnSpPr>
            <p:cNvPr id="9" name="Straight Connector 8"/>
            <p:cNvCxnSpPr/>
            <p:nvPr/>
          </p:nvCxnSpPr>
          <p:spPr bwMode="hidden">
            <a:xfrm>
              <a:off x="61019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bwMode="hidden">
            <a:xfrm>
              <a:off x="182933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bwMode="hidden">
            <a:xfrm>
              <a:off x="304847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hidden">
            <a:xfrm>
              <a:off x="426760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bwMode="hidden">
            <a:xfrm>
              <a:off x="548674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bwMode="hidden">
            <a:xfrm>
              <a:off x="670588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bwMode="hidden">
            <a:xfrm>
              <a:off x="792502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bwMode="hidden">
            <a:xfrm>
              <a:off x="914416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bwMode="hidden">
            <a:xfrm>
              <a:off x="1036329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bwMode="hidden">
            <a:xfrm>
              <a:off x="1158243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bwMode="hidden">
            <a:xfrm>
              <a:off x="2819" y="38648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bwMode="hidden">
            <a:xfrm>
              <a:off x="2819" y="1611181"/>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bwMode="hidden">
            <a:xfrm>
              <a:off x="2819" y="2835877"/>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bwMode="hidden">
            <a:xfrm>
              <a:off x="2819" y="4060573"/>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bwMode="hidden">
            <a:xfrm>
              <a:off x="2819" y="5285269"/>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bwMode="hidden">
            <a:xfrm>
              <a:off x="2819" y="650996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25" name="Group 24"/>
            <p:cNvGrpSpPr/>
            <p:nvPr/>
          </p:nvGrpSpPr>
          <p:grpSpPr bwMode="hidden">
            <a:xfrm>
              <a:off x="-1" y="0"/>
              <a:ext cx="12192001" cy="6858000"/>
              <a:chOff x="-1" y="0"/>
              <a:chExt cx="12192001" cy="6858000"/>
            </a:xfrm>
          </p:grpSpPr>
          <p:cxnSp>
            <p:nvCxnSpPr>
              <p:cNvPr id="43" name="Straight Connector 42"/>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bwMode="hidden">
              <a:xfrm>
                <a:off x="510650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48" name="Group 47"/>
              <p:cNvGrpSpPr/>
              <p:nvPr/>
            </p:nvGrpSpPr>
            <p:grpSpPr bwMode="hidden">
              <a:xfrm>
                <a:off x="6327885" y="0"/>
                <a:ext cx="5864115" cy="5898673"/>
                <a:chOff x="6327885" y="0"/>
                <a:chExt cx="5864115" cy="5898673"/>
              </a:xfrm>
            </p:grpSpPr>
            <p:cxnSp>
              <p:nvCxnSpPr>
                <p:cNvPr id="54" name="Straight Connector 53"/>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49" name="Straight Connector 48"/>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26" name="Group 25"/>
            <p:cNvGrpSpPr/>
            <p:nvPr/>
          </p:nvGrpSpPr>
          <p:grpSpPr bwMode="hidden">
            <a:xfrm flipH="1">
              <a:off x="0" y="0"/>
              <a:ext cx="12192001" cy="6858000"/>
              <a:chOff x="-1" y="0"/>
              <a:chExt cx="12192001" cy="6858000"/>
            </a:xfrm>
          </p:grpSpPr>
          <p:cxnSp>
            <p:nvCxnSpPr>
              <p:cNvPr id="27" name="Straight Connector 26"/>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bwMode="hidden">
              <a:xfrm>
                <a:off x="515064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32" name="Group 31"/>
              <p:cNvGrpSpPr/>
              <p:nvPr/>
            </p:nvGrpSpPr>
            <p:grpSpPr bwMode="hidden">
              <a:xfrm>
                <a:off x="6327885" y="0"/>
                <a:ext cx="5864115" cy="5898673"/>
                <a:chOff x="6327885" y="0"/>
                <a:chExt cx="5864115" cy="5898673"/>
              </a:xfrm>
            </p:grpSpPr>
            <p:cxnSp>
              <p:nvCxnSpPr>
                <p:cNvPr id="38" name="Straight Connector 37"/>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33" name="Straight Connector 32"/>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sp>
        <p:nvSpPr>
          <p:cNvPr id="60" name="Rectangle 59"/>
          <p:cNvSpPr/>
          <p:nvPr/>
        </p:nvSpPr>
        <p:spPr>
          <a:xfrm>
            <a:off x="0" y="0"/>
            <a:ext cx="7315200" cy="6858000"/>
          </a:xfrm>
          <a:prstGeom prst="rect">
            <a:avLst/>
          </a:prstGeom>
          <a:gradFill>
            <a:gsLst>
              <a:gs pos="69000">
                <a:schemeClr val="bg1"/>
              </a:gs>
              <a:gs pos="0">
                <a:schemeClr val="bg1"/>
              </a:gs>
              <a:gs pos="100000">
                <a:schemeClr val="bg1">
                  <a:lumMod val="95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idx="1"/>
          </p:nvPr>
        </p:nvSpPr>
        <p:spPr>
          <a:xfrm>
            <a:off x="4412" y="-159"/>
            <a:ext cx="7315200" cy="6858000"/>
          </a:xfrm>
        </p:spPr>
        <p:txBody>
          <a:bodyPr tIns="45720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cxnSp>
        <p:nvCxnSpPr>
          <p:cNvPr id="59" name="Straight Connector 58"/>
          <p:cNvCxnSpPr/>
          <p:nvPr/>
        </p:nvCxnSpPr>
        <p:spPr>
          <a:xfrm>
            <a:off x="7923089" y="2895600"/>
            <a:ext cx="365931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7909560" y="576072"/>
            <a:ext cx="3657600" cy="2194560"/>
          </a:xfrm>
        </p:spPr>
        <p:txBody>
          <a:bodyPr anchor="b">
            <a:normAutofit/>
          </a:bodyPr>
          <a:lstStyle>
            <a:lvl1pPr>
              <a:defRPr sz="2600">
                <a:solidFill>
                  <a:schemeClr val="bg1"/>
                </a:solidFill>
              </a:defRPr>
            </a:lvl1pPr>
          </a:lstStyle>
          <a:p>
            <a:r>
              <a:rPr lang="en-US" smtClean="0"/>
              <a:t>Click to edit Master title style</a:t>
            </a:r>
            <a:endParaRPr lang="en-US"/>
          </a:p>
        </p:txBody>
      </p:sp>
      <p:sp>
        <p:nvSpPr>
          <p:cNvPr id="4" name="Text Placeholder 3"/>
          <p:cNvSpPr>
            <a:spLocks noGrp="1"/>
          </p:cNvSpPr>
          <p:nvPr>
            <p:ph type="body" sz="half" idx="2"/>
          </p:nvPr>
        </p:nvSpPr>
        <p:spPr>
          <a:xfrm>
            <a:off x="7909560" y="2999232"/>
            <a:ext cx="3657600" cy="2286000"/>
          </a:xfrm>
        </p:spPr>
        <p:txBody>
          <a:bodyPr/>
          <a:lstStyle>
            <a:lvl1pPr marL="0" indent="0">
              <a:spcBef>
                <a:spcPts val="1200"/>
              </a:spcBef>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Tree>
    <p:extLst>
      <p:ext uri="{BB962C8B-B14F-4D97-AF65-F5344CB8AC3E}">
        <p14:creationId xmlns:p14="http://schemas.microsoft.com/office/powerpoint/2010/main" val="620318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53000">
              <a:schemeClr val="bg1"/>
            </a:gs>
            <a:gs pos="0">
              <a:schemeClr val="bg1">
                <a:lumMod val="100000"/>
              </a:schemeClr>
            </a:gs>
            <a:gs pos="100000">
              <a:schemeClr val="bg1">
                <a:lumMod val="95000"/>
                <a:alpha val="65000"/>
              </a:schemeClr>
            </a:gs>
          </a:gsLst>
          <a:lin ang="5400000" scaled="1"/>
          <a:tileRect/>
        </a:gradFill>
        <a:effectLst/>
      </p:bgPr>
    </p:bg>
    <p:spTree>
      <p:nvGrpSpPr>
        <p:cNvPr id="1" name=""/>
        <p:cNvGrpSpPr/>
        <p:nvPr/>
      </p:nvGrpSpPr>
      <p:grpSpPr>
        <a:xfrm>
          <a:off x="0" y="0"/>
          <a:ext cx="0" cy="0"/>
          <a:chOff x="0" y="0"/>
          <a:chExt cx="0" cy="0"/>
        </a:xfrm>
      </p:grpSpPr>
      <p:grpSp>
        <p:nvGrpSpPr>
          <p:cNvPr id="96" name="Group 95"/>
          <p:cNvGrpSpPr/>
          <p:nvPr userDrawn="1"/>
        </p:nvGrpSpPr>
        <p:grpSpPr bwMode="hidden">
          <a:xfrm>
            <a:off x="-1" y="0"/>
            <a:ext cx="12192002" cy="6858000"/>
            <a:chOff x="-1" y="0"/>
            <a:chExt cx="12192002" cy="6858000"/>
          </a:xfrm>
        </p:grpSpPr>
        <p:cxnSp>
          <p:nvCxnSpPr>
            <p:cNvPr id="97" name="Straight Connector 96"/>
            <p:cNvCxnSpPr/>
            <p:nvPr/>
          </p:nvCxnSpPr>
          <p:spPr bwMode="hidden">
            <a:xfrm>
              <a:off x="610194"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p:nvPr/>
          </p:nvCxnSpPr>
          <p:spPr bwMode="hidden">
            <a:xfrm>
              <a:off x="1829332"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p:nvPr/>
          </p:nvCxnSpPr>
          <p:spPr bwMode="hidden">
            <a:xfrm>
              <a:off x="3048470"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bwMode="hidden">
            <a:xfrm>
              <a:off x="4267608"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p:nvPr/>
          </p:nvCxnSpPr>
          <p:spPr bwMode="hidden">
            <a:xfrm>
              <a:off x="5486746"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p:nvCxnSpPr>
          <p:spPr bwMode="hidden">
            <a:xfrm>
              <a:off x="6705884"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bwMode="hidden">
            <a:xfrm>
              <a:off x="7925022"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bwMode="hidden">
            <a:xfrm>
              <a:off x="9144160"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bwMode="hidden">
            <a:xfrm>
              <a:off x="10363298"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p:nvPr/>
          </p:nvCxnSpPr>
          <p:spPr bwMode="hidden">
            <a:xfrm>
              <a:off x="11582436"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p:nvPr/>
          </p:nvCxnSpPr>
          <p:spPr bwMode="hidden">
            <a:xfrm>
              <a:off x="2819" y="386485"/>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bwMode="hidden">
            <a:xfrm>
              <a:off x="2819" y="1611181"/>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bwMode="hidden">
            <a:xfrm>
              <a:off x="2819" y="2835877"/>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bwMode="hidden">
            <a:xfrm>
              <a:off x="2819" y="4060573"/>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p:nvCxnSpPr>
          <p:spPr bwMode="hidden">
            <a:xfrm>
              <a:off x="2819" y="5285269"/>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p:nvCxnSpPr>
          <p:spPr bwMode="hidden">
            <a:xfrm>
              <a:off x="2819" y="6509965"/>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113" name="Group 112"/>
            <p:cNvGrpSpPr/>
            <p:nvPr userDrawn="1"/>
          </p:nvGrpSpPr>
          <p:grpSpPr bwMode="hidden">
            <a:xfrm>
              <a:off x="-1" y="0"/>
              <a:ext cx="12192001" cy="6858000"/>
              <a:chOff x="-1" y="0"/>
              <a:chExt cx="12192001" cy="6858000"/>
            </a:xfrm>
          </p:grpSpPr>
          <p:cxnSp>
            <p:nvCxnSpPr>
              <p:cNvPr id="131" name="Straight Connector 130"/>
              <p:cNvCxnSpPr/>
              <p:nvPr/>
            </p:nvCxnSpPr>
            <p:spPr bwMode="hidden">
              <a:xfrm>
                <a:off x="225425"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p:nvCxnSpPr>
            <p:spPr bwMode="hidden">
              <a:xfrm>
                <a:off x="1449154"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bwMode="hidden">
              <a:xfrm>
                <a:off x="2665982"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bwMode="hidden">
              <a:xfrm>
                <a:off x="3885119"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bwMode="hidden">
              <a:xfrm>
                <a:off x="5106502"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136" name="Group 135"/>
              <p:cNvGrpSpPr/>
              <p:nvPr/>
            </p:nvGrpSpPr>
            <p:grpSpPr bwMode="hidden">
              <a:xfrm>
                <a:off x="6327885" y="0"/>
                <a:ext cx="5864115" cy="5898673"/>
                <a:chOff x="6327885" y="0"/>
                <a:chExt cx="5864115" cy="5898673"/>
              </a:xfrm>
            </p:grpSpPr>
            <p:cxnSp>
              <p:nvCxnSpPr>
                <p:cNvPr id="142" name="Straight Connector 141"/>
                <p:cNvCxnSpPr/>
                <p:nvPr/>
              </p:nvCxnSpPr>
              <p:spPr bwMode="hidden">
                <a:xfrm>
                  <a:off x="6327885" y="0"/>
                  <a:ext cx="5864115" cy="5898673"/>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p:cNvCxnSpPr/>
                <p:nvPr/>
              </p:nvCxnSpPr>
              <p:spPr bwMode="hidden">
                <a:xfrm>
                  <a:off x="7549268" y="0"/>
                  <a:ext cx="4642732" cy="467242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p:cNvCxnSpPr/>
                <p:nvPr/>
              </p:nvCxnSpPr>
              <p:spPr bwMode="hidden">
                <a:xfrm>
                  <a:off x="8772997" y="0"/>
                  <a:ext cx="3419003" cy="345674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p:cNvCxnSpPr/>
                <p:nvPr/>
              </p:nvCxnSpPr>
              <p:spPr bwMode="hidden">
                <a:xfrm>
                  <a:off x="9982200" y="0"/>
                  <a:ext cx="2209800" cy="222646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p:cNvCxnSpPr/>
                <p:nvPr/>
              </p:nvCxnSpPr>
              <p:spPr bwMode="hidden">
                <a:xfrm>
                  <a:off x="11199019" y="0"/>
                  <a:ext cx="992981" cy="1002506"/>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137" name="Straight Connector 136"/>
              <p:cNvCxnSpPr/>
              <p:nvPr/>
            </p:nvCxnSpPr>
            <p:spPr bwMode="hidden">
              <a:xfrm flipH="1" flipV="1">
                <a:off x="-1" y="1012053"/>
                <a:ext cx="5828811" cy="584594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p:nvCxnSpPr>
            <p:spPr bwMode="hidden">
              <a:xfrm flipH="1" flipV="1">
                <a:off x="-1" y="2227340"/>
                <a:ext cx="4614781" cy="4630658"/>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p:nvPr/>
            </p:nvCxnSpPr>
            <p:spPr bwMode="hidden">
              <a:xfrm flipH="1" flipV="1">
                <a:off x="-1" y="3432149"/>
                <a:ext cx="3398419" cy="342584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p:nvPr/>
            </p:nvCxnSpPr>
            <p:spPr bwMode="hidden">
              <a:xfrm flipH="1" flipV="1">
                <a:off x="-1" y="4651431"/>
                <a:ext cx="2196496" cy="2206567"/>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p:cNvCxnSpPr/>
              <p:nvPr/>
            </p:nvCxnSpPr>
            <p:spPr bwMode="hidden">
              <a:xfrm flipH="1" flipV="1">
                <a:off x="-1" y="5864453"/>
                <a:ext cx="987003" cy="99354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114" name="Group 113"/>
            <p:cNvGrpSpPr/>
            <p:nvPr userDrawn="1"/>
          </p:nvGrpSpPr>
          <p:grpSpPr bwMode="hidden">
            <a:xfrm flipH="1">
              <a:off x="0" y="0"/>
              <a:ext cx="12192001" cy="6858000"/>
              <a:chOff x="-1" y="0"/>
              <a:chExt cx="12192001" cy="6858000"/>
            </a:xfrm>
          </p:grpSpPr>
          <p:cxnSp>
            <p:nvCxnSpPr>
              <p:cNvPr id="115" name="Straight Connector 114"/>
              <p:cNvCxnSpPr/>
              <p:nvPr/>
            </p:nvCxnSpPr>
            <p:spPr bwMode="hidden">
              <a:xfrm>
                <a:off x="225425"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p:nvCxnSpPr>
            <p:spPr bwMode="hidden">
              <a:xfrm>
                <a:off x="1449154"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p:cNvCxnSpPr/>
              <p:nvPr/>
            </p:nvCxnSpPr>
            <p:spPr bwMode="hidden">
              <a:xfrm>
                <a:off x="2665982"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bwMode="hidden">
              <a:xfrm>
                <a:off x="3885119"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bwMode="hidden">
              <a:xfrm>
                <a:off x="5106502"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120" name="Group 119"/>
              <p:cNvGrpSpPr/>
              <p:nvPr/>
            </p:nvGrpSpPr>
            <p:grpSpPr bwMode="hidden">
              <a:xfrm>
                <a:off x="6327885" y="0"/>
                <a:ext cx="5864115" cy="5898673"/>
                <a:chOff x="6327885" y="0"/>
                <a:chExt cx="5864115" cy="5898673"/>
              </a:xfrm>
            </p:grpSpPr>
            <p:cxnSp>
              <p:nvCxnSpPr>
                <p:cNvPr id="126" name="Straight Connector 125"/>
                <p:cNvCxnSpPr/>
                <p:nvPr/>
              </p:nvCxnSpPr>
              <p:spPr bwMode="hidden">
                <a:xfrm>
                  <a:off x="6327885" y="0"/>
                  <a:ext cx="5864115" cy="5898673"/>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p:nvCxnSpPr>
              <p:spPr bwMode="hidden">
                <a:xfrm>
                  <a:off x="7549268" y="0"/>
                  <a:ext cx="4642732" cy="467242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p:nvCxnSpPr>
              <p:spPr bwMode="hidden">
                <a:xfrm>
                  <a:off x="8772997" y="0"/>
                  <a:ext cx="3419003" cy="345674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p:nvPr/>
              </p:nvCxnSpPr>
              <p:spPr bwMode="hidden">
                <a:xfrm>
                  <a:off x="9982200" y="0"/>
                  <a:ext cx="2209800" cy="222646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p:nvPr/>
              </p:nvCxnSpPr>
              <p:spPr bwMode="hidden">
                <a:xfrm>
                  <a:off x="11199019" y="0"/>
                  <a:ext cx="992981" cy="1002506"/>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121" name="Straight Connector 120"/>
              <p:cNvCxnSpPr/>
              <p:nvPr/>
            </p:nvCxnSpPr>
            <p:spPr bwMode="hidden">
              <a:xfrm flipH="1" flipV="1">
                <a:off x="-1" y="1012053"/>
                <a:ext cx="5828811" cy="584594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p:nvCxnSpPr>
            <p:spPr bwMode="hidden">
              <a:xfrm flipH="1" flipV="1">
                <a:off x="-1" y="2227340"/>
                <a:ext cx="4614781" cy="4630658"/>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p:nvCxnSpPr>
            <p:spPr bwMode="hidden">
              <a:xfrm flipH="1" flipV="1">
                <a:off x="-1" y="3432149"/>
                <a:ext cx="3398419" cy="342584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p:nvCxnSpPr>
            <p:spPr bwMode="hidden">
              <a:xfrm flipH="1" flipV="1">
                <a:off x="-1" y="4651431"/>
                <a:ext cx="2196496" cy="2206567"/>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p:nvCxnSpPr>
            <p:spPr bwMode="hidden">
              <a:xfrm flipH="1" flipV="1">
                <a:off x="-1" y="5864453"/>
                <a:ext cx="987003" cy="99354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grpSp>
      <p:sp>
        <p:nvSpPr>
          <p:cNvPr id="2" name="Title Placeholder 1"/>
          <p:cNvSpPr>
            <a:spLocks noGrp="1"/>
          </p:cNvSpPr>
          <p:nvPr>
            <p:ph type="title"/>
          </p:nvPr>
        </p:nvSpPr>
        <p:spPr>
          <a:xfrm>
            <a:off x="1295400" y="503853"/>
            <a:ext cx="9601200" cy="1142385"/>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295400" y="1981201"/>
            <a:ext cx="9601200" cy="3809999"/>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Date Placeholder 3"/>
          <p:cNvSpPr>
            <a:spLocks noGrp="1"/>
          </p:cNvSpPr>
          <p:nvPr>
            <p:ph type="dt" sz="half" idx="2"/>
          </p:nvPr>
        </p:nvSpPr>
        <p:spPr>
          <a:xfrm>
            <a:off x="9294042" y="6289679"/>
            <a:ext cx="965946" cy="222436"/>
          </a:xfrm>
          <a:prstGeom prst="rect">
            <a:avLst/>
          </a:prstGeom>
        </p:spPr>
        <p:txBody>
          <a:bodyPr vert="horz" lIns="91440" tIns="45720" rIns="91440" bIns="45720" rtlCol="0" anchor="ctr"/>
          <a:lstStyle>
            <a:lvl1pPr algn="r">
              <a:defRPr sz="800">
                <a:solidFill>
                  <a:schemeClr val="tx1">
                    <a:lumMod val="50000"/>
                    <a:lumOff val="50000"/>
                  </a:schemeClr>
                </a:solidFill>
              </a:defRPr>
            </a:lvl1pPr>
          </a:lstStyle>
          <a:p>
            <a:fld id="{B51B2453-8663-4C69-AF73-9FD7B1DEC5D0}" type="datetime1">
              <a:rPr lang="en-US" smtClean="0"/>
              <a:t>10/25/16</a:t>
            </a:fld>
            <a:endParaRPr lang="en-US"/>
          </a:p>
        </p:txBody>
      </p:sp>
      <p:sp>
        <p:nvSpPr>
          <p:cNvPr id="5" name="Footer Placeholder 4"/>
          <p:cNvSpPr>
            <a:spLocks noGrp="1"/>
          </p:cNvSpPr>
          <p:nvPr>
            <p:ph type="ftr" sz="quarter" idx="3"/>
          </p:nvPr>
        </p:nvSpPr>
        <p:spPr>
          <a:xfrm>
            <a:off x="609601" y="6289679"/>
            <a:ext cx="6128030" cy="222436"/>
          </a:xfrm>
          <a:prstGeom prst="rect">
            <a:avLst/>
          </a:prstGeom>
        </p:spPr>
        <p:txBody>
          <a:bodyPr vert="horz" lIns="91440" tIns="45720" rIns="91440" bIns="45720" rtlCol="0" anchor="ctr"/>
          <a:lstStyle>
            <a:lvl1pPr algn="l">
              <a:defRPr sz="800">
                <a:solidFill>
                  <a:schemeClr val="tx1">
                    <a:lumMod val="50000"/>
                    <a:lumOff val="50000"/>
                  </a:schemeClr>
                </a:solidFill>
              </a:defRPr>
            </a:lvl1pPr>
          </a:lstStyle>
          <a:p>
            <a:endParaRPr lang="en-US" dirty="0"/>
          </a:p>
        </p:txBody>
      </p:sp>
      <p:sp>
        <p:nvSpPr>
          <p:cNvPr id="6" name="Slide Number Placeholder 5"/>
          <p:cNvSpPr>
            <a:spLocks noGrp="1"/>
          </p:cNvSpPr>
          <p:nvPr>
            <p:ph type="sldNum" sz="quarter" idx="4"/>
          </p:nvPr>
        </p:nvSpPr>
        <p:spPr>
          <a:xfrm>
            <a:off x="10665311" y="6289679"/>
            <a:ext cx="918882" cy="222436"/>
          </a:xfrm>
          <a:prstGeom prst="rect">
            <a:avLst/>
          </a:prstGeom>
        </p:spPr>
        <p:txBody>
          <a:bodyPr vert="horz" lIns="91440" tIns="45720" rIns="91440" bIns="45720" rtlCol="0" anchor="ctr"/>
          <a:lstStyle>
            <a:lvl1pPr algn="r">
              <a:defRPr sz="800">
                <a:solidFill>
                  <a:schemeClr val="tx1">
                    <a:lumMod val="50000"/>
                    <a:lumOff val="50000"/>
                  </a:schemeClr>
                </a:solidFill>
              </a:defRPr>
            </a:lvl1pPr>
          </a:lstStyle>
          <a:p>
            <a:fld id="{E31375A4-56A4-47D6-9801-1991572033F7}" type="slidenum">
              <a:rPr lang="en-US" smtClean="0"/>
              <a:pPr/>
              <a:t>‹#›</a:t>
            </a:fld>
            <a:endParaRPr lang="en-US"/>
          </a:p>
        </p:txBody>
      </p:sp>
      <p:cxnSp>
        <p:nvCxnSpPr>
          <p:cNvPr id="148" name="Straight Connector 147"/>
          <p:cNvCxnSpPr/>
          <p:nvPr userDrawn="1"/>
        </p:nvCxnSpPr>
        <p:spPr>
          <a:xfrm>
            <a:off x="609600" y="6172200"/>
            <a:ext cx="10972800" cy="0"/>
          </a:xfrm>
          <a:prstGeom prst="line">
            <a:avLst/>
          </a:prstGeom>
          <a:ln w="127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432598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9"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400" rtl="0" eaLnBrk="1" latinLnBrk="0" hangingPunct="1">
        <a:lnSpc>
          <a:spcPct val="90000"/>
        </a:lnSpc>
        <a:spcBef>
          <a:spcPct val="0"/>
        </a:spcBef>
        <a:buNone/>
        <a:defRPr sz="3200" b="1" kern="1200">
          <a:solidFill>
            <a:schemeClr val="accent1"/>
          </a:solidFill>
          <a:latin typeface="+mj-lt"/>
          <a:ea typeface="+mj-ea"/>
          <a:cs typeface="+mj-cs"/>
        </a:defRPr>
      </a:lvl1pPr>
    </p:titleStyle>
    <p:bodyStyle>
      <a:lvl1pPr marL="228600" indent="-228600" algn="l" defTabSz="914400" rtl="0" eaLnBrk="1" latinLnBrk="0" hangingPunct="1">
        <a:lnSpc>
          <a:spcPct val="90000"/>
        </a:lnSpc>
        <a:spcBef>
          <a:spcPts val="1800"/>
        </a:spcBef>
        <a:buClr>
          <a:schemeClr val="accent1"/>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buClr>
        <a:buSzPct val="100000"/>
        <a:buFont typeface="Arial" pitchFamily="34" charset="0"/>
        <a:buChar char="▪"/>
        <a:defRPr sz="1400" kern="1200">
          <a:solidFill>
            <a:schemeClr val="tx1"/>
          </a:solidFill>
          <a:latin typeface="+mn-lt"/>
          <a:ea typeface="+mn-ea"/>
          <a:cs typeface="+mn-cs"/>
        </a:defRPr>
      </a:lvl8pPr>
      <a:lvl9pPr marL="2057400" indent="-179388" algn="l" defTabSz="914400" rtl="0" eaLnBrk="1" latinLnBrk="0" hangingPunct="1">
        <a:lnSpc>
          <a:spcPct val="90000"/>
        </a:lnSpc>
        <a:spcBef>
          <a:spcPts val="600"/>
        </a:spcBef>
        <a:buClr>
          <a:schemeClr val="accent1"/>
        </a:buClr>
        <a:buSzPct val="100000"/>
        <a:buFont typeface="Arial"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8.tif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3.gi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hyperlink" Target="http://www.google.com/search?hl=en&amp;q=allinurl%3Aview+java.sun.com&amp;btnI=I%27m%20Feeling%20Lucky"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4.gi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5.gi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1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2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21.gi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2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2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gi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25.gi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tiff"/><Relationship Id="rId3" Type="http://schemas.openxmlformats.org/officeDocument/2006/relationships/image" Target="../media/image2.gif"/></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2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27.tif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28.tiff"/></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2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30.gif"/></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31.gif"/></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32.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33.png"/></Relationships>
</file>

<file path=ppt/slides/_rels/slide49.xml.rels><?xml version="1.0" encoding="UTF-8" standalone="yes"?>
<Relationships xmlns="http://schemas.openxmlformats.org/package/2006/relationships"><Relationship Id="rId3" Type="http://schemas.openxmlformats.org/officeDocument/2006/relationships/image" Target="../media/image31.gif"/><Relationship Id="rId4" Type="http://schemas.openxmlformats.org/officeDocument/2006/relationships/image" Target="../media/image34.png"/><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hyperlink" Target="http://www.google.com/search?hl=en&amp;q=allinurl%3Aview+java.sun.com&amp;btnI=I%27m%20Feeling%20Lucky" TargetMode="Externa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35.gif"/></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36.png"/></Relationships>
</file>

<file path=ppt/slides/_rels/slide61.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37.png"/><Relationship Id="rId1" Type="http://schemas.microsoft.com/office/2007/relationships/media" Target="../media/media1.mp4"/><Relationship Id="rId2" Type="http://schemas.openxmlformats.org/officeDocument/2006/relationships/video" Target="../media/media1.mp4"/></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tiff"/><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Building Android apps – Week </a:t>
            </a:r>
            <a:r>
              <a:rPr lang="en-US" dirty="0" smtClean="0"/>
              <a:t>10b</a:t>
            </a:r>
            <a:endParaRPr lang="en-US" dirty="0"/>
          </a:p>
        </p:txBody>
      </p:sp>
      <p:sp>
        <p:nvSpPr>
          <p:cNvPr id="3" name="Subtitle 2"/>
          <p:cNvSpPr>
            <a:spLocks noGrp="1"/>
          </p:cNvSpPr>
          <p:nvPr>
            <p:ph type="subTitle" idx="1"/>
          </p:nvPr>
        </p:nvSpPr>
        <p:spPr/>
        <p:txBody>
          <a:bodyPr>
            <a:normAutofit fontScale="85000" lnSpcReduction="20000"/>
          </a:bodyPr>
          <a:lstStyle/>
          <a:p>
            <a:r>
              <a:rPr lang="en-US" dirty="0" smtClean="0"/>
              <a:t>2843-201710_MCS4993_M:Topics </a:t>
            </a:r>
            <a:r>
              <a:rPr lang="en-US" dirty="0"/>
              <a:t>in </a:t>
            </a:r>
            <a:r>
              <a:rPr lang="en-US" dirty="0" smtClean="0"/>
              <a:t>MA/CS</a:t>
            </a:r>
          </a:p>
          <a:p>
            <a:r>
              <a:rPr lang="en-US" dirty="0" smtClean="0"/>
              <a:t>2843-201710_MCS5993_M:Topics in Computer Science</a:t>
            </a:r>
            <a:endParaRPr lang="en-US" dirty="0"/>
          </a:p>
        </p:txBody>
      </p:sp>
    </p:spTree>
    <p:extLst>
      <p:ext uri="{BB962C8B-B14F-4D97-AF65-F5344CB8AC3E}">
        <p14:creationId xmlns:p14="http://schemas.microsoft.com/office/powerpoint/2010/main" val="106904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Initializing a Recycler </a:t>
            </a:r>
            <a:r>
              <a:rPr lang="en-US" dirty="0" smtClean="0"/>
              <a:t>View</a:t>
            </a:r>
            <a:endParaRPr lang="en-US" dirty="0"/>
          </a:p>
        </p:txBody>
      </p:sp>
      <p:sp>
        <p:nvSpPr>
          <p:cNvPr id="3" name="Content Placeholder 2"/>
          <p:cNvSpPr>
            <a:spLocks noGrp="1"/>
          </p:cNvSpPr>
          <p:nvPr>
            <p:ph idx="1"/>
          </p:nvPr>
        </p:nvSpPr>
        <p:spPr/>
        <p:txBody>
          <a:bodyPr/>
          <a:lstStyle/>
          <a:p>
            <a:pPr marL="0" indent="0">
              <a:buNone/>
            </a:pPr>
            <a:r>
              <a:rPr lang="en-US" b="1" dirty="0"/>
              <a:t>private </a:t>
            </a:r>
            <a:r>
              <a:rPr lang="en-US" dirty="0" err="1"/>
              <a:t>RecyclerView</a:t>
            </a:r>
            <a:r>
              <a:rPr lang="en-US" dirty="0"/>
              <a:t> </a:t>
            </a:r>
            <a:r>
              <a:rPr lang="en-US" b="1" dirty="0" err="1"/>
              <a:t>mRecyclerView</a:t>
            </a:r>
            <a:r>
              <a:rPr lang="en-US" dirty="0"/>
              <a:t>;</a:t>
            </a:r>
            <a:br>
              <a:rPr lang="en-US" dirty="0"/>
            </a:br>
            <a:r>
              <a:rPr lang="en-US" b="1" dirty="0"/>
              <a:t>private </a:t>
            </a:r>
            <a:r>
              <a:rPr lang="en-US" dirty="0" err="1"/>
              <a:t>StaggeredGridLayoutManager</a:t>
            </a:r>
            <a:r>
              <a:rPr lang="en-US" dirty="0"/>
              <a:t> </a:t>
            </a:r>
            <a:r>
              <a:rPr lang="en-US" b="1" dirty="0" err="1"/>
              <a:t>mStaggeredLayoutManager</a:t>
            </a:r>
            <a:r>
              <a:rPr lang="en-US" dirty="0"/>
              <a:t>;</a:t>
            </a:r>
          </a:p>
          <a:p>
            <a:pPr marL="0" indent="0">
              <a:buNone/>
            </a:pPr>
            <a:endParaRPr lang="en-US" dirty="0"/>
          </a:p>
        </p:txBody>
      </p:sp>
    </p:spTree>
    <p:extLst>
      <p:ext uri="{BB962C8B-B14F-4D97-AF65-F5344CB8AC3E}">
        <p14:creationId xmlns:p14="http://schemas.microsoft.com/office/powerpoint/2010/main" val="39773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Applying </a:t>
            </a:r>
            <a:r>
              <a:rPr lang="en-US" dirty="0"/>
              <a:t>a Layout </a:t>
            </a:r>
            <a:r>
              <a:rPr lang="en-US" dirty="0" smtClean="0"/>
              <a:t>Manager</a:t>
            </a:r>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1810" y="2528794"/>
            <a:ext cx="11890190" cy="1254312"/>
          </a:xfrm>
          <a:prstGeom prst="rect">
            <a:avLst/>
          </a:prstGeom>
        </p:spPr>
      </p:pic>
    </p:spTree>
    <p:extLst>
      <p:ext uri="{BB962C8B-B14F-4D97-AF65-F5344CB8AC3E}">
        <p14:creationId xmlns:p14="http://schemas.microsoft.com/office/powerpoint/2010/main" val="1300118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Creating Rows and Cells Using a Card </a:t>
            </a:r>
            <a:r>
              <a:rPr lang="en-US" dirty="0" smtClean="0"/>
              <a:t>View</a:t>
            </a:r>
            <a:endParaRPr lang="en-US" dirty="0"/>
          </a:p>
        </p:txBody>
      </p:sp>
      <p:pic>
        <p:nvPicPr>
          <p:cNvPr id="4" name="Picture 3"/>
          <p:cNvPicPr>
            <a:picLocks noChangeAspect="1"/>
          </p:cNvPicPr>
          <p:nvPr/>
        </p:nvPicPr>
        <p:blipFill>
          <a:blip r:embed="rId3"/>
          <a:stretch>
            <a:fillRect/>
          </a:stretch>
        </p:blipFill>
        <p:spPr>
          <a:xfrm>
            <a:off x="1779493" y="1825531"/>
            <a:ext cx="8045825" cy="4610199"/>
          </a:xfrm>
          <a:prstGeom prst="rect">
            <a:avLst/>
          </a:prstGeom>
        </p:spPr>
      </p:pic>
    </p:spTree>
    <p:extLst>
      <p:ext uri="{BB962C8B-B14F-4D97-AF65-F5344CB8AC3E}">
        <p14:creationId xmlns:p14="http://schemas.microsoft.com/office/powerpoint/2010/main" val="1154054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75146" y="304800"/>
            <a:ext cx="4484923" cy="6122894"/>
          </a:xfrm>
          <a:prstGeom prst="rect">
            <a:avLst/>
          </a:prstGeom>
        </p:spPr>
      </p:pic>
    </p:spTree>
    <p:extLst>
      <p:ext uri="{BB962C8B-B14F-4D97-AF65-F5344CB8AC3E}">
        <p14:creationId xmlns:p14="http://schemas.microsoft.com/office/powerpoint/2010/main" val="2121325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Implementing an Adapter for a Recycler </a:t>
            </a:r>
            <a:r>
              <a:rPr lang="en-US" dirty="0" smtClean="0"/>
              <a:t>View</a:t>
            </a:r>
            <a:endParaRPr lang="en-US" dirty="0"/>
          </a:p>
        </p:txBody>
      </p:sp>
      <p:pic>
        <p:nvPicPr>
          <p:cNvPr id="18" name="Picture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75011" y="1772223"/>
            <a:ext cx="7593853" cy="4391760"/>
          </a:xfrm>
          <a:prstGeom prst="rect">
            <a:avLst/>
          </a:prstGeom>
        </p:spPr>
      </p:pic>
    </p:spTree>
    <p:extLst>
      <p:ext uri="{BB962C8B-B14F-4D97-AF65-F5344CB8AC3E}">
        <p14:creationId xmlns:p14="http://schemas.microsoft.com/office/powerpoint/2010/main" val="165301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2939" y="215152"/>
            <a:ext cx="11486241" cy="6642848"/>
          </a:xfrm>
          <a:prstGeom prst="rect">
            <a:avLst/>
          </a:prstGeom>
        </p:spPr>
      </p:pic>
    </p:spTree>
    <p:extLst>
      <p:ext uri="{BB962C8B-B14F-4D97-AF65-F5344CB8AC3E}">
        <p14:creationId xmlns:p14="http://schemas.microsoft.com/office/powerpoint/2010/main" val="1386175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TravelListAdapter.java</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956" y="1775008"/>
            <a:ext cx="12184044" cy="4912659"/>
          </a:xfrm>
        </p:spPr>
      </p:pic>
    </p:spTree>
    <p:extLst>
      <p:ext uri="{BB962C8B-B14F-4D97-AF65-F5344CB8AC3E}">
        <p14:creationId xmlns:p14="http://schemas.microsoft.com/office/powerpoint/2010/main" val="465009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MainActivity.java</a:t>
            </a:r>
            <a:endParaRPr lang="en-US" dirty="0"/>
          </a:p>
        </p:txBody>
      </p:sp>
      <p:sp>
        <p:nvSpPr>
          <p:cNvPr id="3" name="Content Placeholder 2"/>
          <p:cNvSpPr>
            <a:spLocks noGrp="1"/>
          </p:cNvSpPr>
          <p:nvPr>
            <p:ph idx="1"/>
          </p:nvPr>
        </p:nvSpPr>
        <p:spPr/>
        <p:txBody>
          <a:bodyPr/>
          <a:lstStyle/>
          <a:p>
            <a:pPr marL="0" indent="0">
              <a:buNone/>
            </a:pPr>
            <a:r>
              <a:rPr lang="en-US" smtClean="0"/>
              <a:t>Private </a:t>
            </a:r>
            <a:r>
              <a:rPr lang="en-US" dirty="0" err="1" smtClean="0"/>
              <a:t>TravelListAdapter</a:t>
            </a:r>
            <a:r>
              <a:rPr lang="en-US" dirty="0" smtClean="0"/>
              <a:t> </a:t>
            </a:r>
            <a:r>
              <a:rPr lang="en-US" dirty="0" err="1" smtClean="0"/>
              <a:t>mAdapter</a:t>
            </a:r>
            <a:r>
              <a:rPr lang="en-US" dirty="0" smtClean="0"/>
              <a:t>;</a:t>
            </a:r>
          </a:p>
          <a:p>
            <a:pPr marL="0" indent="0">
              <a:buNone/>
            </a:pPr>
            <a:endParaRPr lang="en-US" dirty="0" smtClean="0"/>
          </a:p>
          <a:p>
            <a:pPr marL="0" indent="0">
              <a:buNone/>
            </a:pPr>
            <a:r>
              <a:rPr lang="en-US" dirty="0" err="1" smtClean="0"/>
              <a:t>mAdapter</a:t>
            </a:r>
            <a:r>
              <a:rPr lang="en-US" dirty="0" smtClean="0"/>
              <a:t> = </a:t>
            </a:r>
            <a:r>
              <a:rPr lang="en-US" b="1" dirty="0" smtClean="0"/>
              <a:t>new</a:t>
            </a:r>
            <a:r>
              <a:rPr lang="en-US" dirty="0" smtClean="0"/>
              <a:t> </a:t>
            </a:r>
            <a:r>
              <a:rPr lang="en-US" dirty="0" err="1" smtClean="0"/>
              <a:t>TravelListAdapter</a:t>
            </a:r>
            <a:r>
              <a:rPr lang="en-US" dirty="0" smtClean="0"/>
              <a:t>(</a:t>
            </a:r>
            <a:r>
              <a:rPr lang="en-US" b="1" dirty="0" smtClean="0"/>
              <a:t>this</a:t>
            </a:r>
            <a:r>
              <a:rPr lang="en-US" dirty="0" smtClean="0"/>
              <a:t>); </a:t>
            </a:r>
            <a:br>
              <a:rPr lang="en-US" dirty="0" smtClean="0"/>
            </a:br>
            <a:r>
              <a:rPr lang="en-US" dirty="0" err="1" smtClean="0"/>
              <a:t>mRecyclerView.setAdapter</a:t>
            </a:r>
            <a:r>
              <a:rPr lang="en-US" dirty="0" smtClean="0"/>
              <a:t>(</a:t>
            </a:r>
            <a:r>
              <a:rPr lang="en-US" dirty="0" err="1" smtClean="0"/>
              <a:t>mAdapter</a:t>
            </a:r>
            <a:r>
              <a:rPr lang="en-US" dirty="0" smtClean="0"/>
              <a:t>);</a:t>
            </a: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23070" y="324559"/>
            <a:ext cx="3212166" cy="5710518"/>
          </a:xfrm>
          <a:prstGeom prst="rect">
            <a:avLst/>
          </a:prstGeom>
        </p:spPr>
      </p:pic>
    </p:spTree>
    <p:extLst>
      <p:ext uri="{BB962C8B-B14F-4D97-AF65-F5344CB8AC3E}">
        <p14:creationId xmlns:p14="http://schemas.microsoft.com/office/powerpoint/2010/main" val="885817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Implementing a Click </a:t>
            </a:r>
            <a:r>
              <a:rPr lang="en-US" dirty="0" smtClean="0"/>
              <a:t/>
            </a:r>
            <a:br>
              <a:rPr lang="en-US" dirty="0" smtClean="0"/>
            </a:br>
            <a:r>
              <a:rPr lang="en-US" dirty="0" smtClean="0"/>
              <a:t>Interface </a:t>
            </a:r>
            <a:r>
              <a:rPr lang="en-US" dirty="0"/>
              <a:t>for Each </a:t>
            </a:r>
            <a:r>
              <a:rPr lang="en-US" dirty="0" smtClean="0"/>
              <a:t>Cell</a:t>
            </a:r>
            <a:endParaRPr lang="en-US" dirty="0"/>
          </a:p>
        </p:txBody>
      </p:sp>
      <p:sp>
        <p:nvSpPr>
          <p:cNvPr id="3" name="Content Placeholder 2"/>
          <p:cNvSpPr>
            <a:spLocks noGrp="1"/>
          </p:cNvSpPr>
          <p:nvPr>
            <p:ph idx="1"/>
          </p:nvPr>
        </p:nvSpPr>
        <p:spPr/>
        <p:txBody>
          <a:bodyPr/>
          <a:lstStyle/>
          <a:p>
            <a:endParaRPr lang="en-US" dirty="0"/>
          </a:p>
          <a:p>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11086" y="503853"/>
            <a:ext cx="3285514" cy="5898776"/>
          </a:xfrm>
          <a:prstGeom prst="rect">
            <a:avLst/>
          </a:prstGeom>
        </p:spPr>
      </p:pic>
    </p:spTree>
    <p:extLst>
      <p:ext uri="{BB962C8B-B14F-4D97-AF65-F5344CB8AC3E}">
        <p14:creationId xmlns:p14="http://schemas.microsoft.com/office/powerpoint/2010/main" val="2100460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Implementing a Click </a:t>
            </a:r>
            <a:r>
              <a:rPr lang="en-US" dirty="0" smtClean="0"/>
              <a:t>Interface </a:t>
            </a:r>
            <a:r>
              <a:rPr lang="en-US" dirty="0"/>
              <a:t>for Each </a:t>
            </a:r>
            <a:r>
              <a:rPr lang="en-US" dirty="0" smtClean="0"/>
              <a:t>Cell</a:t>
            </a:r>
            <a:endParaRPr lang="en-US" dirty="0"/>
          </a:p>
        </p:txBody>
      </p:sp>
      <p:sp>
        <p:nvSpPr>
          <p:cNvPr id="3" name="Content Placeholder 2"/>
          <p:cNvSpPr>
            <a:spLocks noGrp="1"/>
          </p:cNvSpPr>
          <p:nvPr>
            <p:ph idx="1"/>
          </p:nvPr>
        </p:nvSpPr>
        <p:spPr>
          <a:xfrm>
            <a:off x="1295400" y="2294965"/>
            <a:ext cx="7507941" cy="461666"/>
          </a:xfrm>
        </p:spPr>
        <p:txBody>
          <a:bodyPr/>
          <a:lstStyle/>
          <a:p>
            <a:endParaRPr lang="en-US" dirty="0"/>
          </a:p>
          <a:p>
            <a:endParaRPr lang="en-US" dirty="0"/>
          </a:p>
        </p:txBody>
      </p:sp>
      <p:sp>
        <p:nvSpPr>
          <p:cNvPr id="7" name="TextBox 6"/>
          <p:cNvSpPr txBox="1"/>
          <p:nvPr/>
        </p:nvSpPr>
        <p:spPr>
          <a:xfrm>
            <a:off x="394447" y="1846729"/>
            <a:ext cx="11403105" cy="4154984"/>
          </a:xfrm>
          <a:prstGeom prst="rect">
            <a:avLst/>
          </a:prstGeom>
          <a:noFill/>
        </p:spPr>
        <p:txBody>
          <a:bodyPr wrap="square" rtlCol="0">
            <a:spAutoFit/>
          </a:bodyPr>
          <a:lstStyle/>
          <a:p>
            <a:r>
              <a:rPr lang="en-US" sz="2400" dirty="0" err="1"/>
              <a:t>OnItemClickListener</a:t>
            </a:r>
            <a:r>
              <a:rPr lang="en-US" sz="2400" dirty="0"/>
              <a:t> </a:t>
            </a:r>
            <a:r>
              <a:rPr lang="en-US" sz="2400" dirty="0" err="1"/>
              <a:t>mItemClickListener</a:t>
            </a:r>
            <a:r>
              <a:rPr lang="en-US" sz="2400" dirty="0" smtClean="0"/>
              <a:t>;</a:t>
            </a:r>
          </a:p>
          <a:p>
            <a:endParaRPr lang="en-US" sz="2400" dirty="0" smtClean="0"/>
          </a:p>
          <a:p>
            <a:endParaRPr lang="en-US" sz="2400" dirty="0"/>
          </a:p>
          <a:p>
            <a:r>
              <a:rPr lang="en-US" sz="2400" b="1" dirty="0"/>
              <a:t>public class </a:t>
            </a:r>
            <a:r>
              <a:rPr lang="en-US" sz="2400" dirty="0" err="1"/>
              <a:t>ViewHolder</a:t>
            </a:r>
            <a:r>
              <a:rPr lang="en-US" sz="2400" dirty="0"/>
              <a:t> </a:t>
            </a:r>
            <a:r>
              <a:rPr lang="en-US" sz="2400" b="1" dirty="0"/>
              <a:t>extends </a:t>
            </a:r>
            <a:r>
              <a:rPr lang="en-US" sz="2400" dirty="0" err="1"/>
              <a:t>RecyclerView.ViewHolder</a:t>
            </a:r>
            <a:r>
              <a:rPr lang="en-US" sz="2400" dirty="0"/>
              <a:t> </a:t>
            </a:r>
            <a:r>
              <a:rPr lang="en-US" sz="2400" b="1" dirty="0"/>
              <a:t>implements </a:t>
            </a:r>
            <a:r>
              <a:rPr lang="en-US" sz="2400" b="1" dirty="0" smtClean="0"/>
              <a:t>										</a:t>
            </a:r>
            <a:r>
              <a:rPr lang="en-US" sz="2400" dirty="0" err="1" smtClean="0"/>
              <a:t>View.OnClickListener</a:t>
            </a:r>
            <a:r>
              <a:rPr lang="en-US" sz="2400" dirty="0" smtClean="0"/>
              <a:t> {</a:t>
            </a:r>
          </a:p>
          <a:p>
            <a:endParaRPr lang="en-US" sz="2400" dirty="0"/>
          </a:p>
          <a:p>
            <a:r>
              <a:rPr lang="en-US" sz="2400" dirty="0"/>
              <a:t>@Override</a:t>
            </a:r>
            <a:br>
              <a:rPr lang="en-US" sz="2400" dirty="0"/>
            </a:br>
            <a:r>
              <a:rPr lang="en-US" sz="2400" b="1" dirty="0"/>
              <a:t>public void </a:t>
            </a:r>
            <a:r>
              <a:rPr lang="en-US" sz="2400" dirty="0" err="1"/>
              <a:t>onClick</a:t>
            </a:r>
            <a:r>
              <a:rPr lang="en-US" sz="2400" dirty="0"/>
              <a:t>(View v) </a:t>
            </a:r>
            <a:r>
              <a:rPr lang="en-US" sz="2400" dirty="0" smtClean="0"/>
              <a:t>{</a:t>
            </a:r>
          </a:p>
          <a:p>
            <a:r>
              <a:rPr lang="en-US" sz="2400" dirty="0" smtClean="0"/>
              <a:t>}</a:t>
            </a:r>
          </a:p>
          <a:p>
            <a:endParaRPr lang="en-US" sz="2400" dirty="0"/>
          </a:p>
          <a:p>
            <a:r>
              <a:rPr lang="en-US" sz="2400" b="1" dirty="0" err="1"/>
              <a:t>placeHolder</a:t>
            </a:r>
            <a:r>
              <a:rPr lang="en-US" sz="2400" dirty="0" err="1"/>
              <a:t>.setOnClickListener</a:t>
            </a:r>
            <a:r>
              <a:rPr lang="en-US" sz="2400" dirty="0"/>
              <a:t>(</a:t>
            </a:r>
            <a:r>
              <a:rPr lang="en-US" sz="2400" b="1" dirty="0"/>
              <a:t>this</a:t>
            </a:r>
            <a:r>
              <a:rPr lang="en-US" sz="2400" dirty="0"/>
              <a:t>);</a:t>
            </a:r>
          </a:p>
        </p:txBody>
      </p:sp>
    </p:spTree>
    <p:extLst>
      <p:ext uri="{BB962C8B-B14F-4D97-AF65-F5344CB8AC3E}">
        <p14:creationId xmlns:p14="http://schemas.microsoft.com/office/powerpoint/2010/main" val="963991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idx="1"/>
          </p:nvPr>
        </p:nvSpPr>
        <p:spPr>
          <a:xfrm>
            <a:off x="1295400" y="2025805"/>
            <a:ext cx="9601200" cy="3809999"/>
          </a:xfrm>
        </p:spPr>
        <p:txBody>
          <a:bodyPr>
            <a:normAutofit/>
          </a:bodyPr>
          <a:lstStyle/>
          <a:p>
            <a:r>
              <a:rPr lang="en-US" sz="3200" dirty="0" smtClean="0"/>
              <a:t>Material Design </a:t>
            </a:r>
          </a:p>
          <a:p>
            <a:pPr lvl="1"/>
            <a:r>
              <a:rPr lang="en-US" sz="2800" dirty="0"/>
              <a:t>https://</a:t>
            </a:r>
            <a:r>
              <a:rPr lang="en-US" sz="2800" dirty="0" err="1"/>
              <a:t>www.raywenderlich.com</a:t>
            </a:r>
            <a:r>
              <a:rPr lang="en-US" sz="2800" dirty="0"/>
              <a:t>/103367/material-design</a:t>
            </a:r>
            <a:endParaRPr lang="en-US" sz="2800" dirty="0" smtClean="0"/>
          </a:p>
          <a:p>
            <a:pPr lvl="1"/>
            <a:endParaRPr lang="en-US" sz="3000" dirty="0" smtClean="0"/>
          </a:p>
        </p:txBody>
      </p:sp>
    </p:spTree>
    <p:extLst>
      <p:ext uri="{BB962C8B-B14F-4D97-AF65-F5344CB8AC3E}">
        <p14:creationId xmlns:p14="http://schemas.microsoft.com/office/powerpoint/2010/main" val="18805174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295400" y="2294965"/>
            <a:ext cx="7507941" cy="461666"/>
          </a:xfrm>
        </p:spPr>
        <p:txBody>
          <a:bodyPr/>
          <a:lstStyle/>
          <a:p>
            <a:endParaRPr lang="en-US" dirty="0"/>
          </a:p>
          <a:p>
            <a:endParaRPr lang="en-US" dirty="0"/>
          </a:p>
        </p:txBody>
      </p:sp>
      <p:sp>
        <p:nvSpPr>
          <p:cNvPr id="7" name="TextBox 6"/>
          <p:cNvSpPr txBox="1"/>
          <p:nvPr/>
        </p:nvSpPr>
        <p:spPr>
          <a:xfrm>
            <a:off x="322729" y="788893"/>
            <a:ext cx="11654118" cy="5632311"/>
          </a:xfrm>
          <a:prstGeom prst="rect">
            <a:avLst/>
          </a:prstGeom>
          <a:noFill/>
        </p:spPr>
        <p:txBody>
          <a:bodyPr wrap="square" rtlCol="0">
            <a:spAutoFit/>
          </a:bodyPr>
          <a:lstStyle/>
          <a:p>
            <a:r>
              <a:rPr lang="en-US" sz="2400" b="1" dirty="0"/>
              <a:t>public interface </a:t>
            </a:r>
            <a:r>
              <a:rPr lang="en-US" sz="2400" dirty="0" err="1"/>
              <a:t>OnItemClickListener</a:t>
            </a:r>
            <a:r>
              <a:rPr lang="en-US" sz="2400" dirty="0"/>
              <a:t> {</a:t>
            </a:r>
            <a:br>
              <a:rPr lang="en-US" sz="2400" dirty="0"/>
            </a:br>
            <a:r>
              <a:rPr lang="en-US" sz="2400" dirty="0"/>
              <a:t>  </a:t>
            </a:r>
            <a:r>
              <a:rPr lang="en-US" sz="2400" b="1" dirty="0"/>
              <a:t>void </a:t>
            </a:r>
            <a:r>
              <a:rPr lang="en-US" sz="2400" dirty="0" err="1"/>
              <a:t>onItemClick</a:t>
            </a:r>
            <a:r>
              <a:rPr lang="en-US" sz="2400" dirty="0"/>
              <a:t>(View view, </a:t>
            </a:r>
            <a:r>
              <a:rPr lang="en-US" sz="2400" b="1" dirty="0" err="1"/>
              <a:t>int</a:t>
            </a:r>
            <a:r>
              <a:rPr lang="en-US" sz="2400" b="1" dirty="0"/>
              <a:t> </a:t>
            </a:r>
            <a:r>
              <a:rPr lang="en-US" sz="2400" dirty="0"/>
              <a:t>position);</a:t>
            </a:r>
            <a:br>
              <a:rPr lang="en-US" sz="2400" dirty="0"/>
            </a:br>
            <a:r>
              <a:rPr lang="en-US" sz="2400" dirty="0" smtClean="0"/>
              <a:t>}</a:t>
            </a:r>
          </a:p>
          <a:p>
            <a:endParaRPr lang="en-US" sz="2400" dirty="0" smtClean="0"/>
          </a:p>
          <a:p>
            <a:r>
              <a:rPr lang="en-US" sz="2400" b="1" dirty="0"/>
              <a:t>public</a:t>
            </a:r>
            <a:r>
              <a:rPr lang="en-US" sz="2400" dirty="0"/>
              <a:t> </a:t>
            </a:r>
            <a:r>
              <a:rPr lang="en-US" sz="2400" b="1" dirty="0"/>
              <a:t>void</a:t>
            </a:r>
            <a:r>
              <a:rPr lang="en-US" sz="2400" dirty="0"/>
              <a:t> </a:t>
            </a:r>
            <a:r>
              <a:rPr lang="en-US" sz="2400" dirty="0" err="1"/>
              <a:t>setOnItemClickListener</a:t>
            </a:r>
            <a:r>
              <a:rPr lang="en-US" sz="2400" dirty="0"/>
              <a:t>(</a:t>
            </a:r>
            <a:r>
              <a:rPr lang="en-US" sz="2400" b="1" dirty="0"/>
              <a:t>final</a:t>
            </a:r>
            <a:r>
              <a:rPr lang="en-US" sz="2400" dirty="0"/>
              <a:t> </a:t>
            </a:r>
            <a:r>
              <a:rPr lang="en-US" sz="2400" dirty="0" err="1"/>
              <a:t>OnItemClickListener</a:t>
            </a:r>
            <a:r>
              <a:rPr lang="en-US" sz="2400" dirty="0"/>
              <a:t> </a:t>
            </a:r>
            <a:r>
              <a:rPr lang="en-US" sz="2400" dirty="0" err="1"/>
              <a:t>mItemClickListener</a:t>
            </a:r>
            <a:r>
              <a:rPr lang="en-US" sz="2400" dirty="0"/>
              <a:t>)</a:t>
            </a:r>
            <a:r>
              <a:rPr lang="en-US" sz="2400" dirty="0"/>
              <a:t> </a:t>
            </a:r>
            <a:r>
              <a:rPr lang="en-US" sz="2400" dirty="0"/>
              <a:t>{</a:t>
            </a:r>
            <a:r>
              <a:rPr lang="en-US" sz="2400" dirty="0"/>
              <a:t>  </a:t>
            </a:r>
            <a:r>
              <a:rPr lang="en-US" sz="2400" dirty="0" smtClean="0"/>
              <a:t>    </a:t>
            </a:r>
          </a:p>
          <a:p>
            <a:r>
              <a:rPr lang="en-US" sz="2400" b="1" dirty="0"/>
              <a:t> </a:t>
            </a:r>
            <a:r>
              <a:rPr lang="en-US" sz="2400" b="1" dirty="0" smtClean="0"/>
              <a:t>  </a:t>
            </a:r>
            <a:r>
              <a:rPr lang="en-US" sz="2400" b="1" dirty="0" err="1" smtClean="0"/>
              <a:t>this</a:t>
            </a:r>
            <a:r>
              <a:rPr lang="en-US" sz="2400" dirty="0" err="1" smtClean="0"/>
              <a:t>.mItemClickListener</a:t>
            </a:r>
            <a:r>
              <a:rPr lang="en-US" sz="2400" dirty="0" smtClean="0"/>
              <a:t> </a:t>
            </a:r>
            <a:r>
              <a:rPr lang="en-US" sz="2400" dirty="0"/>
              <a:t>=</a:t>
            </a:r>
            <a:r>
              <a:rPr lang="en-US" sz="2400" dirty="0"/>
              <a:t> </a:t>
            </a:r>
            <a:r>
              <a:rPr lang="en-US" sz="2400" dirty="0" err="1"/>
              <a:t>mItemClickListener</a:t>
            </a:r>
            <a:r>
              <a:rPr lang="en-US" sz="2400" dirty="0"/>
              <a:t>;</a:t>
            </a:r>
            <a:r>
              <a:rPr lang="en-US" sz="2400" dirty="0"/>
              <a:t> </a:t>
            </a:r>
            <a:endParaRPr lang="en-US" sz="2400" dirty="0" smtClean="0"/>
          </a:p>
          <a:p>
            <a:r>
              <a:rPr lang="en-US" sz="2400" dirty="0" smtClean="0"/>
              <a:t>}</a:t>
            </a:r>
          </a:p>
          <a:p>
            <a:endParaRPr lang="en-US" sz="2400" dirty="0"/>
          </a:p>
          <a:p>
            <a:r>
              <a:rPr lang="en-US" sz="2400" dirty="0"/>
              <a:t>@Override</a:t>
            </a:r>
            <a:br>
              <a:rPr lang="en-US" sz="2400" dirty="0"/>
            </a:br>
            <a:r>
              <a:rPr lang="en-US" sz="2400" b="1" dirty="0"/>
              <a:t>public void </a:t>
            </a:r>
            <a:r>
              <a:rPr lang="en-US" sz="2400" dirty="0" err="1"/>
              <a:t>onClick</a:t>
            </a:r>
            <a:r>
              <a:rPr lang="en-US" sz="2400" dirty="0"/>
              <a:t>(View v) {</a:t>
            </a:r>
            <a:br>
              <a:rPr lang="en-US" sz="2400" dirty="0"/>
            </a:br>
            <a:r>
              <a:rPr lang="en-US" sz="2400" dirty="0"/>
              <a:t>  </a:t>
            </a:r>
            <a:r>
              <a:rPr lang="en-US" sz="2400" b="1" dirty="0"/>
              <a:t>if </a:t>
            </a:r>
            <a:r>
              <a:rPr lang="en-US" sz="2400" dirty="0"/>
              <a:t>(</a:t>
            </a:r>
            <a:r>
              <a:rPr lang="en-US" sz="2400" b="1" dirty="0" err="1"/>
              <a:t>mItemClickListener</a:t>
            </a:r>
            <a:r>
              <a:rPr lang="en-US" sz="2400" b="1" dirty="0"/>
              <a:t> </a:t>
            </a:r>
            <a:r>
              <a:rPr lang="en-US" sz="2400" dirty="0"/>
              <a:t>!= </a:t>
            </a:r>
            <a:r>
              <a:rPr lang="en-US" sz="2400" b="1" dirty="0"/>
              <a:t>null</a:t>
            </a:r>
            <a:r>
              <a:rPr lang="en-US" sz="2400" dirty="0"/>
              <a:t>) {</a:t>
            </a:r>
            <a:br>
              <a:rPr lang="en-US" sz="2400" dirty="0"/>
            </a:br>
            <a:r>
              <a:rPr lang="en-US" sz="2400" dirty="0"/>
              <a:t>    </a:t>
            </a:r>
            <a:r>
              <a:rPr lang="en-US" sz="2400" b="1" dirty="0" err="1"/>
              <a:t>mItemClickListener</a:t>
            </a:r>
            <a:r>
              <a:rPr lang="en-US" sz="2400" dirty="0" err="1"/>
              <a:t>.onItemClick</a:t>
            </a:r>
            <a:r>
              <a:rPr lang="en-US" sz="2400" dirty="0"/>
              <a:t>(</a:t>
            </a:r>
            <a:r>
              <a:rPr lang="en-US" sz="2400" b="1" dirty="0" err="1"/>
              <a:t>itemView</a:t>
            </a:r>
            <a:r>
              <a:rPr lang="en-US" sz="2400" dirty="0"/>
              <a:t>, </a:t>
            </a:r>
            <a:r>
              <a:rPr lang="en-US" sz="2400" dirty="0" err="1"/>
              <a:t>getPosition</a:t>
            </a:r>
            <a:r>
              <a:rPr lang="en-US" sz="2400" dirty="0"/>
              <a:t>());</a:t>
            </a:r>
            <a:br>
              <a:rPr lang="en-US" sz="2400" dirty="0"/>
            </a:br>
            <a:r>
              <a:rPr lang="en-US" sz="2400" dirty="0"/>
              <a:t>  }</a:t>
            </a:r>
            <a:br>
              <a:rPr lang="en-US" sz="2400" dirty="0"/>
            </a:br>
            <a:r>
              <a:rPr lang="en-US" sz="2400" dirty="0"/>
              <a:t>}</a:t>
            </a:r>
          </a:p>
          <a:p>
            <a:endParaRPr lang="en-US" sz="2400" dirty="0"/>
          </a:p>
        </p:txBody>
      </p:sp>
    </p:spTree>
    <p:extLst>
      <p:ext uri="{BB962C8B-B14F-4D97-AF65-F5344CB8AC3E}">
        <p14:creationId xmlns:p14="http://schemas.microsoft.com/office/powerpoint/2010/main" val="391704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295400" y="2294965"/>
            <a:ext cx="7507941" cy="461666"/>
          </a:xfrm>
        </p:spPr>
        <p:txBody>
          <a:bodyPr/>
          <a:lstStyle/>
          <a:p>
            <a:endParaRPr lang="en-US" dirty="0"/>
          </a:p>
          <a:p>
            <a:endParaRPr lang="en-US" dirty="0"/>
          </a:p>
        </p:txBody>
      </p:sp>
      <p:sp>
        <p:nvSpPr>
          <p:cNvPr id="7" name="TextBox 6"/>
          <p:cNvSpPr txBox="1"/>
          <p:nvPr/>
        </p:nvSpPr>
        <p:spPr>
          <a:xfrm>
            <a:off x="322729" y="788893"/>
            <a:ext cx="11654118" cy="3785652"/>
          </a:xfrm>
          <a:prstGeom prst="rect">
            <a:avLst/>
          </a:prstGeom>
          <a:noFill/>
        </p:spPr>
        <p:txBody>
          <a:bodyPr wrap="square" rtlCol="0">
            <a:spAutoFit/>
          </a:bodyPr>
          <a:lstStyle/>
          <a:p>
            <a:r>
              <a:rPr lang="en-US" sz="2400" dirty="0" err="1"/>
              <a:t>TravelListAdapter.</a:t>
            </a:r>
            <a:r>
              <a:rPr lang="en-US" sz="2400" dirty="0" err="1"/>
              <a:t>OnItemClickListener</a:t>
            </a:r>
            <a:r>
              <a:rPr lang="en-US" sz="2400" dirty="0"/>
              <a:t> </a:t>
            </a:r>
            <a:r>
              <a:rPr lang="en-US" sz="2400" dirty="0" err="1"/>
              <a:t>onItemClickListener</a:t>
            </a:r>
            <a:r>
              <a:rPr lang="en-US" sz="2400" dirty="0"/>
              <a:t> </a:t>
            </a:r>
            <a:r>
              <a:rPr lang="en-US" sz="2400" dirty="0"/>
              <a:t>=</a:t>
            </a:r>
            <a:r>
              <a:rPr lang="en-US" sz="2400" dirty="0"/>
              <a:t> </a:t>
            </a:r>
            <a:r>
              <a:rPr lang="en-US" sz="2400" b="1" dirty="0"/>
              <a:t>new</a:t>
            </a:r>
            <a:r>
              <a:rPr lang="en-US" sz="2400" dirty="0"/>
              <a:t> </a:t>
            </a:r>
            <a:r>
              <a:rPr lang="en-US" sz="2400" dirty="0" err="1"/>
              <a:t>TravelListAdapter.</a:t>
            </a:r>
            <a:r>
              <a:rPr lang="en-US" sz="2400" dirty="0" err="1"/>
              <a:t>OnItemClickListener</a:t>
            </a:r>
            <a:r>
              <a:rPr lang="en-US" sz="2400" dirty="0"/>
              <a:t>()</a:t>
            </a:r>
            <a:r>
              <a:rPr lang="en-US" sz="2400" dirty="0"/>
              <a:t> </a:t>
            </a:r>
            <a:r>
              <a:rPr lang="en-US" sz="2400" dirty="0"/>
              <a:t>{</a:t>
            </a:r>
            <a:r>
              <a:rPr lang="en-US" sz="2400" dirty="0"/>
              <a:t> </a:t>
            </a:r>
            <a:endParaRPr lang="en-US" sz="2400" dirty="0" smtClean="0"/>
          </a:p>
          <a:p>
            <a:r>
              <a:rPr lang="en-US" sz="2400" dirty="0"/>
              <a:t>	</a:t>
            </a:r>
            <a:r>
              <a:rPr lang="en-US" sz="2400" dirty="0" smtClean="0"/>
              <a:t>@</a:t>
            </a:r>
            <a:r>
              <a:rPr lang="en-US" sz="2400" dirty="0"/>
              <a:t>Override </a:t>
            </a:r>
            <a:endParaRPr lang="en-US" sz="2400" dirty="0" smtClean="0"/>
          </a:p>
          <a:p>
            <a:r>
              <a:rPr lang="en-US" sz="2400" b="1" dirty="0"/>
              <a:t>	</a:t>
            </a:r>
            <a:r>
              <a:rPr lang="en-US" sz="2400" b="1" dirty="0" smtClean="0"/>
              <a:t>public</a:t>
            </a:r>
            <a:r>
              <a:rPr lang="en-US" sz="2400" dirty="0" smtClean="0"/>
              <a:t> </a:t>
            </a:r>
            <a:r>
              <a:rPr lang="en-US" sz="2400" b="1" dirty="0"/>
              <a:t>void</a:t>
            </a:r>
            <a:r>
              <a:rPr lang="en-US" sz="2400" dirty="0"/>
              <a:t> </a:t>
            </a:r>
            <a:r>
              <a:rPr lang="en-US" sz="2400" dirty="0" err="1"/>
              <a:t>onItemClick</a:t>
            </a:r>
            <a:r>
              <a:rPr lang="en-US" sz="2400" dirty="0"/>
              <a:t>(</a:t>
            </a:r>
            <a:r>
              <a:rPr lang="en-US" sz="2400" u="sng" dirty="0">
                <a:hlinkClick r:id="rId3"/>
              </a:rPr>
              <a:t>View</a:t>
            </a:r>
            <a:r>
              <a:rPr lang="en-US" sz="2400" dirty="0"/>
              <a:t> v, </a:t>
            </a:r>
            <a:r>
              <a:rPr lang="en-US" sz="2400" b="1" dirty="0" err="1"/>
              <a:t>int</a:t>
            </a:r>
            <a:r>
              <a:rPr lang="en-US" sz="2400" dirty="0"/>
              <a:t> position</a:t>
            </a:r>
            <a:r>
              <a:rPr lang="en-US" sz="2400" dirty="0"/>
              <a:t>)</a:t>
            </a:r>
            <a:r>
              <a:rPr lang="en-US" sz="2400" dirty="0"/>
              <a:t> </a:t>
            </a:r>
            <a:r>
              <a:rPr lang="en-US" sz="2400" dirty="0"/>
              <a:t>{</a:t>
            </a:r>
            <a:r>
              <a:rPr lang="en-US" sz="2400" dirty="0"/>
              <a:t> </a:t>
            </a:r>
            <a:endParaRPr lang="en-US" sz="2400" dirty="0" smtClean="0"/>
          </a:p>
          <a:p>
            <a:r>
              <a:rPr lang="en-US" sz="2400" dirty="0"/>
              <a:t>	</a:t>
            </a:r>
            <a:r>
              <a:rPr lang="en-US" sz="2400" dirty="0" smtClean="0"/>
              <a:t>	</a:t>
            </a:r>
            <a:r>
              <a:rPr lang="en-US" sz="2400" dirty="0" err="1" smtClean="0"/>
              <a:t>Toast.makeText</a:t>
            </a:r>
            <a:r>
              <a:rPr lang="en-US" sz="2400" dirty="0" smtClean="0"/>
              <a:t>(</a:t>
            </a:r>
            <a:r>
              <a:rPr lang="en-US" sz="2400" dirty="0" err="1" smtClean="0"/>
              <a:t>MainActivity.</a:t>
            </a:r>
            <a:r>
              <a:rPr lang="en-US" sz="2400" b="1" dirty="0" err="1" smtClean="0"/>
              <a:t>this</a:t>
            </a:r>
            <a:r>
              <a:rPr lang="en-US" sz="2400" dirty="0"/>
              <a:t>, </a:t>
            </a:r>
            <a:r>
              <a:rPr lang="en-US" sz="2400" dirty="0"/>
              <a:t>"Clicked "</a:t>
            </a:r>
            <a:r>
              <a:rPr lang="en-US" sz="2400" dirty="0"/>
              <a:t> </a:t>
            </a:r>
            <a:r>
              <a:rPr lang="en-US" sz="2400" dirty="0"/>
              <a:t>+</a:t>
            </a:r>
            <a:r>
              <a:rPr lang="en-US" sz="2400" dirty="0"/>
              <a:t> position, </a:t>
            </a:r>
            <a:r>
              <a:rPr lang="en-US" sz="2400" dirty="0" smtClean="0"/>
              <a:t>						</a:t>
            </a:r>
            <a:r>
              <a:rPr lang="en-US" sz="2400" dirty="0" err="1" smtClean="0"/>
              <a:t>Toast.LENGTH_SHORT</a:t>
            </a:r>
            <a:r>
              <a:rPr lang="en-US" sz="2400" dirty="0"/>
              <a:t>)</a:t>
            </a:r>
            <a:r>
              <a:rPr lang="en-US" sz="2400" dirty="0"/>
              <a:t>.</a:t>
            </a:r>
            <a:r>
              <a:rPr lang="en-US" sz="2400" dirty="0"/>
              <a:t>show();</a:t>
            </a:r>
            <a:r>
              <a:rPr lang="en-US" sz="2400" dirty="0"/>
              <a:t> </a:t>
            </a:r>
            <a:endParaRPr lang="en-US" sz="2400" dirty="0" smtClean="0"/>
          </a:p>
          <a:p>
            <a:r>
              <a:rPr lang="en-US" sz="2400" dirty="0"/>
              <a:t>	</a:t>
            </a:r>
            <a:r>
              <a:rPr lang="en-US" sz="2400" dirty="0" smtClean="0"/>
              <a:t>} </a:t>
            </a:r>
          </a:p>
          <a:p>
            <a:r>
              <a:rPr lang="en-US" sz="2400" dirty="0" smtClean="0"/>
              <a:t>};</a:t>
            </a:r>
          </a:p>
          <a:p>
            <a:endParaRPr lang="en-US" sz="2400" dirty="0"/>
          </a:p>
          <a:p>
            <a:r>
              <a:rPr lang="en-US" sz="2400" b="1" dirty="0" err="1"/>
              <a:t>mAdapter</a:t>
            </a:r>
            <a:r>
              <a:rPr lang="en-US" sz="2400" dirty="0" err="1"/>
              <a:t>.setOnItemClickListener</a:t>
            </a:r>
            <a:r>
              <a:rPr lang="en-US" sz="2400" dirty="0"/>
              <a:t>(</a:t>
            </a:r>
            <a:r>
              <a:rPr lang="en-US" sz="2400" b="1" dirty="0" err="1"/>
              <a:t>onItemClickListener</a:t>
            </a:r>
            <a:r>
              <a:rPr lang="en-US" sz="2400" dirty="0"/>
              <a:t>);</a:t>
            </a:r>
          </a:p>
        </p:txBody>
      </p:sp>
    </p:spTree>
    <p:extLst>
      <p:ext uri="{BB962C8B-B14F-4D97-AF65-F5344CB8AC3E}">
        <p14:creationId xmlns:p14="http://schemas.microsoft.com/office/powerpoint/2010/main" val="919196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Toast notifications</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59389" y="354767"/>
            <a:ext cx="3197766" cy="5741233"/>
          </a:xfrm>
          <a:prstGeom prst="rect">
            <a:avLst/>
          </a:prstGeom>
        </p:spPr>
      </p:pic>
    </p:spTree>
    <p:extLst>
      <p:ext uri="{BB962C8B-B14F-4D97-AF65-F5344CB8AC3E}">
        <p14:creationId xmlns:p14="http://schemas.microsoft.com/office/powerpoint/2010/main" val="210626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From List to Grid</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84125" y="503853"/>
            <a:ext cx="3166228" cy="5620871"/>
          </a:xfrm>
          <a:prstGeom prst="rect">
            <a:avLst/>
          </a:prstGeom>
        </p:spPr>
      </p:pic>
    </p:spTree>
    <p:extLst>
      <p:ext uri="{BB962C8B-B14F-4D97-AF65-F5344CB8AC3E}">
        <p14:creationId xmlns:p14="http://schemas.microsoft.com/office/powerpoint/2010/main" val="601487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From List to Grid</a:t>
            </a:r>
            <a:endParaRPr lang="en-US" dirty="0"/>
          </a:p>
        </p:txBody>
      </p:sp>
      <p:sp>
        <p:nvSpPr>
          <p:cNvPr id="3" name="TextBox 2"/>
          <p:cNvSpPr txBox="1"/>
          <p:nvPr/>
        </p:nvSpPr>
        <p:spPr>
          <a:xfrm>
            <a:off x="932329" y="2294965"/>
            <a:ext cx="9387001" cy="1661993"/>
          </a:xfrm>
          <a:prstGeom prst="rect">
            <a:avLst/>
          </a:prstGeom>
          <a:noFill/>
        </p:spPr>
        <p:txBody>
          <a:bodyPr wrap="square" rtlCol="0">
            <a:spAutoFit/>
          </a:bodyPr>
          <a:lstStyle/>
          <a:p>
            <a:pPr fontAlgn="base"/>
            <a:r>
              <a:rPr lang="en-US" sz="2800" dirty="0" err="1"/>
              <a:t>mStaggeredLayoutManager.setSpanCount</a:t>
            </a:r>
            <a:r>
              <a:rPr lang="en-US" sz="2800" dirty="0"/>
              <a:t>(2</a:t>
            </a:r>
            <a:r>
              <a:rPr lang="en-US" sz="2800" dirty="0" smtClean="0"/>
              <a:t>);</a:t>
            </a:r>
          </a:p>
          <a:p>
            <a:pPr fontAlgn="base"/>
            <a:endParaRPr lang="en-US" sz="2800" dirty="0" smtClean="0"/>
          </a:p>
          <a:p>
            <a:pPr fontAlgn="base"/>
            <a:r>
              <a:rPr lang="en-US" sz="2800" dirty="0" err="1"/>
              <a:t>mStaggeredLayoutManager.setSpanCount</a:t>
            </a:r>
            <a:r>
              <a:rPr lang="en-US" sz="2800" dirty="0"/>
              <a:t>(1</a:t>
            </a:r>
            <a:r>
              <a:rPr lang="en-US" sz="2800" dirty="0" smtClean="0"/>
              <a:t>);</a:t>
            </a:r>
            <a:endParaRPr lang="en-US" sz="2800" dirty="0"/>
          </a:p>
          <a:p>
            <a:pPr fontAlgn="base"/>
            <a:endParaRPr lang="en-US" dirty="0"/>
          </a:p>
        </p:txBody>
      </p:sp>
    </p:spTree>
    <p:extLst>
      <p:ext uri="{BB962C8B-B14F-4D97-AF65-F5344CB8AC3E}">
        <p14:creationId xmlns:p14="http://schemas.microsoft.com/office/powerpoint/2010/main" val="21443814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From List to Grid</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4900" y="787400"/>
            <a:ext cx="9982200" cy="5270500"/>
          </a:xfrm>
          <a:prstGeom prst="rect">
            <a:avLst/>
          </a:prstGeom>
        </p:spPr>
      </p:pic>
    </p:spTree>
    <p:extLst>
      <p:ext uri="{BB962C8B-B14F-4D97-AF65-F5344CB8AC3E}">
        <p14:creationId xmlns:p14="http://schemas.microsoft.com/office/powerpoint/2010/main" val="3677578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the Palette API </a:t>
            </a:r>
            <a:br>
              <a:rPr lang="en-US" dirty="0" smtClean="0"/>
            </a:br>
            <a:r>
              <a:rPr lang="en-US" dirty="0" smtClean="0"/>
              <a:t>in the list</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71503" y="503853"/>
            <a:ext cx="3101228" cy="5513294"/>
          </a:xfrm>
          <a:prstGeom prst="rect">
            <a:avLst/>
          </a:prstGeom>
        </p:spPr>
      </p:pic>
    </p:spTree>
    <p:extLst>
      <p:ext uri="{BB962C8B-B14F-4D97-AF65-F5344CB8AC3E}">
        <p14:creationId xmlns:p14="http://schemas.microsoft.com/office/powerpoint/2010/main" val="20922024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the Palette API </a:t>
            </a:r>
            <a:br>
              <a:rPr lang="en-US" dirty="0" smtClean="0"/>
            </a:br>
            <a:r>
              <a:rPr lang="en-US" dirty="0" smtClean="0"/>
              <a:t>in the list</a:t>
            </a:r>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65" y="2334558"/>
            <a:ext cx="12127235" cy="2058147"/>
          </a:xfrm>
          <a:prstGeom prst="rect">
            <a:avLst/>
          </a:prstGeom>
        </p:spPr>
      </p:pic>
    </p:spTree>
    <p:extLst>
      <p:ext uri="{BB962C8B-B14F-4D97-AF65-F5344CB8AC3E}">
        <p14:creationId xmlns:p14="http://schemas.microsoft.com/office/powerpoint/2010/main" val="1433222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Palette API Color Profiles</a:t>
            </a:r>
          </a:p>
        </p:txBody>
      </p:sp>
      <p:sp>
        <p:nvSpPr>
          <p:cNvPr id="3" name="Content Placeholder 2"/>
          <p:cNvSpPr>
            <a:spLocks noGrp="1"/>
          </p:cNvSpPr>
          <p:nvPr>
            <p:ph idx="1"/>
          </p:nvPr>
        </p:nvSpPr>
        <p:spPr/>
        <p:txBody>
          <a:bodyPr>
            <a:noAutofit/>
          </a:bodyPr>
          <a:lstStyle/>
          <a:p>
            <a:pPr fontAlgn="base"/>
            <a:r>
              <a:rPr lang="en-US" sz="3200" dirty="0"/>
              <a:t>Vibrant</a:t>
            </a:r>
          </a:p>
          <a:p>
            <a:pPr fontAlgn="base"/>
            <a:r>
              <a:rPr lang="en-US" sz="3200" dirty="0"/>
              <a:t>Vibrant Dark</a:t>
            </a:r>
          </a:p>
          <a:p>
            <a:pPr fontAlgn="base"/>
            <a:r>
              <a:rPr lang="en-US" sz="3200" dirty="0"/>
              <a:t>Vibrant Light</a:t>
            </a:r>
          </a:p>
          <a:p>
            <a:pPr fontAlgn="base"/>
            <a:r>
              <a:rPr lang="en-US" sz="3200" dirty="0"/>
              <a:t>Muted</a:t>
            </a:r>
          </a:p>
          <a:p>
            <a:pPr fontAlgn="base"/>
            <a:r>
              <a:rPr lang="en-US" sz="3200" dirty="0"/>
              <a:t>Muted Dark</a:t>
            </a:r>
          </a:p>
          <a:p>
            <a:pPr fontAlgn="base"/>
            <a:r>
              <a:rPr lang="en-US" sz="3200" dirty="0"/>
              <a:t>Muted </a:t>
            </a:r>
            <a:r>
              <a:rPr lang="en-US" sz="3200" dirty="0" smtClean="0"/>
              <a:t>Light</a:t>
            </a:r>
            <a:endParaRPr lang="en-US" sz="3200" dirty="0"/>
          </a:p>
        </p:txBody>
      </p:sp>
    </p:spTree>
    <p:extLst>
      <p:ext uri="{BB962C8B-B14F-4D97-AF65-F5344CB8AC3E}">
        <p14:creationId xmlns:p14="http://schemas.microsoft.com/office/powerpoint/2010/main" val="14160280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Material APIs</a:t>
            </a:r>
            <a:endParaRPr lang="en-US" dirty="0"/>
          </a:p>
        </p:txBody>
      </p:sp>
      <p:sp>
        <p:nvSpPr>
          <p:cNvPr id="3" name="Content Placeholder 2"/>
          <p:cNvSpPr>
            <a:spLocks noGrp="1"/>
          </p:cNvSpPr>
          <p:nvPr>
            <p:ph idx="1"/>
          </p:nvPr>
        </p:nvSpPr>
        <p:spPr>
          <a:xfrm>
            <a:off x="578223" y="1927413"/>
            <a:ext cx="9601200" cy="3809999"/>
          </a:xfrm>
        </p:spPr>
        <p:txBody>
          <a:bodyPr/>
          <a:lstStyle/>
          <a:p>
            <a:pPr marL="0" indent="0">
              <a:buNone/>
            </a:pPr>
            <a:r>
              <a:rPr lang="en-US" dirty="0"/>
              <a:t>Intent intent = </a:t>
            </a:r>
            <a:r>
              <a:rPr lang="en-US" b="1" dirty="0"/>
              <a:t>new</a:t>
            </a:r>
            <a:r>
              <a:rPr lang="en-US" dirty="0"/>
              <a:t> Intent(</a:t>
            </a:r>
            <a:r>
              <a:rPr lang="en-US" dirty="0" err="1"/>
              <a:t>MainActivity.</a:t>
            </a:r>
            <a:r>
              <a:rPr lang="en-US" b="1" dirty="0" err="1"/>
              <a:t>this</a:t>
            </a:r>
            <a:r>
              <a:rPr lang="en-US" dirty="0"/>
              <a:t>, </a:t>
            </a:r>
            <a:r>
              <a:rPr lang="en-US" dirty="0" err="1"/>
              <a:t>DetailActivity.</a:t>
            </a:r>
            <a:r>
              <a:rPr lang="en-US" b="1" dirty="0" err="1"/>
              <a:t>class</a:t>
            </a:r>
            <a:r>
              <a:rPr lang="en-US" dirty="0"/>
              <a:t>); </a:t>
            </a:r>
          </a:p>
          <a:p>
            <a:pPr marL="0" indent="0">
              <a:buNone/>
            </a:pPr>
            <a:r>
              <a:rPr lang="en-US" dirty="0" err="1"/>
              <a:t>intent.putExtra</a:t>
            </a:r>
            <a:r>
              <a:rPr lang="en-US" dirty="0"/>
              <a:t>(</a:t>
            </a:r>
            <a:r>
              <a:rPr lang="en-US" dirty="0" err="1"/>
              <a:t>DetailActivity.EXTRA_PARAM_ID</a:t>
            </a:r>
            <a:r>
              <a:rPr lang="en-US" dirty="0"/>
              <a:t>, position); </a:t>
            </a:r>
          </a:p>
          <a:p>
            <a:pPr marL="0" indent="0">
              <a:buNone/>
            </a:pPr>
            <a:r>
              <a:rPr lang="en-US" dirty="0" err="1"/>
              <a:t>startActivity</a:t>
            </a:r>
            <a:r>
              <a:rPr lang="en-US" dirty="0"/>
              <a:t>(intent);</a:t>
            </a:r>
          </a:p>
          <a:p>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36934" y="179294"/>
            <a:ext cx="3454213" cy="6140824"/>
          </a:xfrm>
          <a:prstGeom prst="rect">
            <a:avLst/>
          </a:prstGeom>
        </p:spPr>
      </p:pic>
    </p:spTree>
    <p:extLst>
      <p:ext uri="{BB962C8B-B14F-4D97-AF65-F5344CB8AC3E}">
        <p14:creationId xmlns:p14="http://schemas.microsoft.com/office/powerpoint/2010/main" val="3687268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Bullet Points</a:t>
            </a:r>
            <a:endParaRPr lang="en-US" dirty="0"/>
          </a:p>
        </p:txBody>
      </p:sp>
      <p:sp>
        <p:nvSpPr>
          <p:cNvPr id="3" name="Content Placeholder 2"/>
          <p:cNvSpPr>
            <a:spLocks noGrp="1"/>
          </p:cNvSpPr>
          <p:nvPr>
            <p:ph idx="1"/>
          </p:nvPr>
        </p:nvSpPr>
        <p:spPr/>
        <p:txBody>
          <a:bodyPr/>
          <a:lstStyle/>
          <a:p>
            <a:pPr fontAlgn="base"/>
            <a:r>
              <a:rPr lang="en-US" dirty="0"/>
              <a:t>Implement the material theme;</a:t>
            </a:r>
          </a:p>
          <a:p>
            <a:pPr fontAlgn="base"/>
            <a:r>
              <a:rPr lang="en-US" dirty="0"/>
              <a:t>Build dynamic views using new widgets like </a:t>
            </a:r>
            <a:r>
              <a:rPr lang="en-US" dirty="0" err="1"/>
              <a:t>RecyclerView</a:t>
            </a:r>
            <a:r>
              <a:rPr lang="en-US" dirty="0"/>
              <a:t> and </a:t>
            </a:r>
            <a:r>
              <a:rPr lang="en-US" dirty="0" err="1"/>
              <a:t>CardView</a:t>
            </a:r>
            <a:r>
              <a:rPr lang="en-US" dirty="0"/>
              <a:t>;</a:t>
            </a:r>
          </a:p>
          <a:p>
            <a:pPr fontAlgn="base"/>
            <a:r>
              <a:rPr lang="en-US" dirty="0"/>
              <a:t>Use Palette API to generate color schemes that you can use for text or background views;</a:t>
            </a:r>
          </a:p>
          <a:p>
            <a:pPr fontAlgn="base"/>
            <a:r>
              <a:rPr lang="en-US" dirty="0"/>
              <a:t>Create </a:t>
            </a:r>
            <a:r>
              <a:rPr lang="en-US" dirty="0" smtClean="0"/>
              <a:t>interactions </a:t>
            </a:r>
            <a:r>
              <a:rPr lang="en-US" dirty="0"/>
              <a:t>using the </a:t>
            </a:r>
            <a:r>
              <a:rPr lang="en-US" dirty="0" smtClean="0"/>
              <a:t>animation </a:t>
            </a:r>
            <a:r>
              <a:rPr lang="en-US" dirty="0"/>
              <a:t>APIs.</a:t>
            </a:r>
          </a:p>
          <a:p>
            <a:endParaRPr lang="en-US" dirty="0"/>
          </a:p>
        </p:txBody>
      </p:sp>
    </p:spTree>
    <p:extLst>
      <p:ext uri="{BB962C8B-B14F-4D97-AF65-F5344CB8AC3E}">
        <p14:creationId xmlns:p14="http://schemas.microsoft.com/office/powerpoint/2010/main" val="877551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a Floating Action Button with Ripple</a:t>
            </a:r>
            <a:endParaRPr lang="en-US" dirty="0"/>
          </a:p>
        </p:txBody>
      </p:sp>
      <p:sp>
        <p:nvSpPr>
          <p:cNvPr id="3" name="Content Placeholder 2"/>
          <p:cNvSpPr>
            <a:spLocks noGrp="1"/>
          </p:cNvSpPr>
          <p:nvPr>
            <p:ph idx="1"/>
          </p:nvPr>
        </p:nvSpPr>
        <p:spPr/>
        <p:txBody>
          <a:bodyPr/>
          <a:lstStyle/>
          <a:p>
            <a:pPr marL="0" indent="0">
              <a:buNone/>
            </a:pPr>
            <a:r>
              <a:rPr lang="en-US" i="1" dirty="0"/>
              <a:t>&lt;?</a:t>
            </a:r>
            <a:r>
              <a:rPr lang="en-US" b="1" dirty="0"/>
              <a:t>xml version="1.0" encoding="utf-8"</a:t>
            </a:r>
            <a:r>
              <a:rPr lang="en-US" i="1" dirty="0"/>
              <a:t>?&gt;</a:t>
            </a:r>
            <a:br>
              <a:rPr lang="en-US" i="1" dirty="0"/>
            </a:br>
            <a:r>
              <a:rPr lang="en-US" dirty="0"/>
              <a:t>&lt;</a:t>
            </a:r>
            <a:r>
              <a:rPr lang="en-US" b="1" dirty="0"/>
              <a:t>ripple </a:t>
            </a:r>
            <a:r>
              <a:rPr lang="en-US" b="1" dirty="0" err="1"/>
              <a:t>xmlns:android</a:t>
            </a:r>
            <a:r>
              <a:rPr lang="en-US" b="1" dirty="0"/>
              <a:t>="http://</a:t>
            </a:r>
            <a:r>
              <a:rPr lang="en-US" b="1" dirty="0" err="1"/>
              <a:t>schemas.android.com</a:t>
            </a:r>
            <a:r>
              <a:rPr lang="en-US" b="1" dirty="0"/>
              <a:t>/</a:t>
            </a:r>
            <a:r>
              <a:rPr lang="en-US" b="1" dirty="0" err="1"/>
              <a:t>apk</a:t>
            </a:r>
            <a:r>
              <a:rPr lang="en-US" b="1" dirty="0"/>
              <a:t>/res/android"</a:t>
            </a:r>
            <a:br>
              <a:rPr lang="en-US" b="1" dirty="0"/>
            </a:br>
            <a:r>
              <a:rPr lang="en-US" b="1" dirty="0"/>
              <a:t>  </a:t>
            </a:r>
            <a:r>
              <a:rPr lang="en-US" b="1" dirty="0" err="1"/>
              <a:t>android:color</a:t>
            </a:r>
            <a:r>
              <a:rPr lang="en-US" b="1" dirty="0"/>
              <a:t>="?</a:t>
            </a:r>
            <a:r>
              <a:rPr lang="en-US" b="1" dirty="0" err="1"/>
              <a:t>android:colorControlHighlight</a:t>
            </a:r>
            <a:r>
              <a:rPr lang="en-US" b="1" dirty="0" smtClean="0"/>
              <a:t>"</a:t>
            </a:r>
            <a:r>
              <a:rPr lang="en-US" dirty="0" smtClean="0"/>
              <a:t>&gt;</a:t>
            </a:r>
            <a:r>
              <a:rPr lang="en-US" dirty="0"/>
              <a:t/>
            </a:r>
            <a:br>
              <a:rPr lang="en-US" dirty="0"/>
            </a:br>
            <a:r>
              <a:rPr lang="en-US" dirty="0"/>
              <a:t>&lt;/</a:t>
            </a:r>
            <a:r>
              <a:rPr lang="en-US" b="1" dirty="0"/>
              <a:t>ripple</a:t>
            </a:r>
            <a:r>
              <a:rPr lang="en-US" dirty="0"/>
              <a:t>&gt;</a:t>
            </a:r>
          </a:p>
        </p:txBody>
      </p:sp>
    </p:spTree>
    <p:extLst>
      <p:ext uri="{BB962C8B-B14F-4D97-AF65-F5344CB8AC3E}">
        <p14:creationId xmlns:p14="http://schemas.microsoft.com/office/powerpoint/2010/main" val="1268957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a Floating Action Button with Ripple</a:t>
            </a:r>
            <a:endParaRPr lang="en-US" dirty="0"/>
          </a:p>
        </p:txBody>
      </p:sp>
      <p:sp>
        <p:nvSpPr>
          <p:cNvPr id="3" name="Content Placeholder 2"/>
          <p:cNvSpPr>
            <a:spLocks noGrp="1"/>
          </p:cNvSpPr>
          <p:nvPr>
            <p:ph idx="1"/>
          </p:nvPr>
        </p:nvSpPr>
        <p:spPr/>
        <p:txBody>
          <a:bodyPr/>
          <a:lstStyle/>
          <a:p>
            <a:pPr marL="0" indent="0">
              <a:buNone/>
            </a:pPr>
            <a:r>
              <a:rPr lang="en-US" i="1" dirty="0"/>
              <a:t>&lt;?</a:t>
            </a:r>
            <a:r>
              <a:rPr lang="en-US" b="1" dirty="0"/>
              <a:t>xml version="1.0" encoding="utf-8"</a:t>
            </a:r>
            <a:r>
              <a:rPr lang="en-US" i="1" dirty="0"/>
              <a:t>?&gt;</a:t>
            </a:r>
            <a:br>
              <a:rPr lang="en-US" i="1" dirty="0"/>
            </a:br>
            <a:r>
              <a:rPr lang="en-US" dirty="0"/>
              <a:t>&lt;</a:t>
            </a:r>
            <a:r>
              <a:rPr lang="en-US" b="1" dirty="0"/>
              <a:t>ripple </a:t>
            </a:r>
            <a:r>
              <a:rPr lang="en-US" b="1" dirty="0" err="1"/>
              <a:t>xmlns:android</a:t>
            </a:r>
            <a:r>
              <a:rPr lang="en-US" b="1" dirty="0"/>
              <a:t>="http://</a:t>
            </a:r>
            <a:r>
              <a:rPr lang="en-US" b="1" dirty="0" err="1"/>
              <a:t>schemas.android.com</a:t>
            </a:r>
            <a:r>
              <a:rPr lang="en-US" b="1" dirty="0"/>
              <a:t>/</a:t>
            </a:r>
            <a:r>
              <a:rPr lang="en-US" b="1" dirty="0" err="1"/>
              <a:t>apk</a:t>
            </a:r>
            <a:r>
              <a:rPr lang="en-US" b="1" dirty="0"/>
              <a:t>/res/android"</a:t>
            </a:r>
            <a:br>
              <a:rPr lang="en-US" b="1" dirty="0"/>
            </a:br>
            <a:r>
              <a:rPr lang="en-US" b="1" dirty="0"/>
              <a:t>  </a:t>
            </a:r>
            <a:r>
              <a:rPr lang="en-US" b="1" dirty="0" err="1"/>
              <a:t>android:color</a:t>
            </a:r>
            <a:r>
              <a:rPr lang="en-US" b="1" dirty="0"/>
              <a:t>="?</a:t>
            </a:r>
            <a:r>
              <a:rPr lang="en-US" b="1" dirty="0" err="1"/>
              <a:t>android:colorControlHighlight</a:t>
            </a:r>
            <a:r>
              <a:rPr lang="en-US" b="1" dirty="0"/>
              <a:t>"</a:t>
            </a:r>
            <a:r>
              <a:rPr lang="en-US" dirty="0"/>
              <a:t>&gt;</a:t>
            </a:r>
            <a:br>
              <a:rPr lang="en-US" dirty="0"/>
            </a:br>
            <a:r>
              <a:rPr lang="en-US" dirty="0"/>
              <a:t>  &lt;</a:t>
            </a:r>
            <a:r>
              <a:rPr lang="en-US" b="1" dirty="0"/>
              <a:t>item</a:t>
            </a:r>
            <a:r>
              <a:rPr lang="en-US" dirty="0"/>
              <a:t>&gt;</a:t>
            </a:r>
            <a:br>
              <a:rPr lang="en-US" dirty="0"/>
            </a:br>
            <a:r>
              <a:rPr lang="en-US" dirty="0"/>
              <a:t>    &lt;</a:t>
            </a:r>
            <a:r>
              <a:rPr lang="en-US" b="1" dirty="0"/>
              <a:t>shape </a:t>
            </a:r>
            <a:r>
              <a:rPr lang="en-US" b="1" dirty="0" err="1"/>
              <a:t>android:shape</a:t>
            </a:r>
            <a:r>
              <a:rPr lang="en-US" b="1" dirty="0"/>
              <a:t>="oval"</a:t>
            </a:r>
            <a:r>
              <a:rPr lang="en-US" dirty="0"/>
              <a:t>&gt;</a:t>
            </a:r>
            <a:br>
              <a:rPr lang="en-US" dirty="0"/>
            </a:br>
            <a:r>
              <a:rPr lang="en-US" dirty="0"/>
              <a:t>      &lt;</a:t>
            </a:r>
            <a:r>
              <a:rPr lang="en-US" b="1" dirty="0"/>
              <a:t>solid </a:t>
            </a:r>
            <a:r>
              <a:rPr lang="en-US" b="1" dirty="0" err="1"/>
              <a:t>android:color</a:t>
            </a:r>
            <a:r>
              <a:rPr lang="en-US" b="1" dirty="0"/>
              <a:t>="?</a:t>
            </a:r>
            <a:r>
              <a:rPr lang="en-US" b="1" dirty="0" err="1"/>
              <a:t>android:colorAccent</a:t>
            </a:r>
            <a:r>
              <a:rPr lang="en-US" b="1" dirty="0"/>
              <a:t>" </a:t>
            </a:r>
            <a:r>
              <a:rPr lang="en-US" dirty="0"/>
              <a:t>/&gt;</a:t>
            </a:r>
            <a:br>
              <a:rPr lang="en-US" dirty="0"/>
            </a:br>
            <a:r>
              <a:rPr lang="en-US" dirty="0"/>
              <a:t>    &lt;/</a:t>
            </a:r>
            <a:r>
              <a:rPr lang="en-US" b="1" dirty="0"/>
              <a:t>shape</a:t>
            </a:r>
            <a:r>
              <a:rPr lang="en-US" dirty="0"/>
              <a:t>&gt;</a:t>
            </a:r>
            <a:br>
              <a:rPr lang="en-US" dirty="0"/>
            </a:br>
            <a:r>
              <a:rPr lang="en-US" dirty="0"/>
              <a:t>  &lt;/</a:t>
            </a:r>
            <a:r>
              <a:rPr lang="en-US" b="1" dirty="0"/>
              <a:t>item</a:t>
            </a:r>
            <a:r>
              <a:rPr lang="en-US" dirty="0"/>
              <a:t>&gt;</a:t>
            </a:r>
            <a:br>
              <a:rPr lang="en-US" dirty="0"/>
            </a:br>
            <a:r>
              <a:rPr lang="en-US" dirty="0"/>
              <a:t>&lt;/</a:t>
            </a:r>
            <a:r>
              <a:rPr lang="en-US" b="1" dirty="0"/>
              <a:t>ripple</a:t>
            </a:r>
            <a:r>
              <a:rPr lang="en-US" dirty="0" smtClean="0"/>
              <a:t>&gt;</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11310447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a Floating Action </a:t>
            </a:r>
            <a:br>
              <a:rPr lang="en-US" dirty="0" smtClean="0"/>
            </a:br>
            <a:r>
              <a:rPr lang="en-US" dirty="0" smtClean="0"/>
              <a:t>Button with Ripple</a:t>
            </a:r>
            <a:endParaRPr lang="en-US" dirty="0"/>
          </a:p>
        </p:txBody>
      </p:sp>
      <p:sp>
        <p:nvSpPr>
          <p:cNvPr id="3" name="Content Placeholder 2"/>
          <p:cNvSpPr>
            <a:spLocks noGrp="1"/>
          </p:cNvSpPr>
          <p:nvPr>
            <p:ph idx="1"/>
          </p:nvPr>
        </p:nvSpPr>
        <p:spPr>
          <a:xfrm>
            <a:off x="1080246" y="1914020"/>
            <a:ext cx="9601200" cy="3809999"/>
          </a:xfrm>
        </p:spPr>
        <p:txBody>
          <a:bodyPr/>
          <a:lstStyle/>
          <a:p>
            <a:pPr marL="0" indent="0">
              <a:buNone/>
            </a:pPr>
            <a:r>
              <a:rPr lang="en-US" dirty="0"/>
              <a:t>&lt;</a:t>
            </a:r>
            <a:r>
              <a:rPr lang="en-US" dirty="0" err="1"/>
              <a:t>ImageButton</a:t>
            </a:r>
            <a:r>
              <a:rPr lang="en-US" dirty="0"/>
              <a:t/>
            </a:r>
            <a:br>
              <a:rPr lang="en-US" dirty="0"/>
            </a:br>
            <a:r>
              <a:rPr lang="en-US" dirty="0"/>
              <a:t>  </a:t>
            </a:r>
            <a:r>
              <a:rPr lang="en-US" dirty="0" err="1"/>
              <a:t>android:id</a:t>
            </a:r>
            <a:r>
              <a:rPr lang="en-US" dirty="0"/>
              <a:t>="@+id/</a:t>
            </a:r>
            <a:r>
              <a:rPr lang="en-US" dirty="0" err="1"/>
              <a:t>btn_add</a:t>
            </a:r>
            <a:r>
              <a:rPr lang="en-US" dirty="0"/>
              <a:t>"</a:t>
            </a:r>
            <a:br>
              <a:rPr lang="en-US" dirty="0"/>
            </a:br>
            <a:r>
              <a:rPr lang="en-US" dirty="0"/>
              <a:t>  </a:t>
            </a:r>
            <a:r>
              <a:rPr lang="en-US" dirty="0" err="1"/>
              <a:t>android:layout_width</a:t>
            </a:r>
            <a:r>
              <a:rPr lang="en-US" dirty="0"/>
              <a:t>="@</a:t>
            </a:r>
            <a:r>
              <a:rPr lang="en-US" dirty="0" err="1"/>
              <a:t>dimen</a:t>
            </a:r>
            <a:r>
              <a:rPr lang="en-US" dirty="0"/>
              <a:t>/</a:t>
            </a:r>
            <a:r>
              <a:rPr lang="en-US" dirty="0" err="1"/>
              <a:t>floating_button_size</a:t>
            </a:r>
            <a:r>
              <a:rPr lang="en-US" dirty="0"/>
              <a:t>"</a:t>
            </a:r>
            <a:br>
              <a:rPr lang="en-US" dirty="0"/>
            </a:br>
            <a:r>
              <a:rPr lang="en-US" dirty="0"/>
              <a:t>  </a:t>
            </a:r>
            <a:r>
              <a:rPr lang="en-US" dirty="0" err="1"/>
              <a:t>android:layout_height</a:t>
            </a:r>
            <a:r>
              <a:rPr lang="en-US" dirty="0"/>
              <a:t>="@</a:t>
            </a:r>
            <a:r>
              <a:rPr lang="en-US" dirty="0" err="1"/>
              <a:t>dimen</a:t>
            </a:r>
            <a:r>
              <a:rPr lang="en-US" dirty="0"/>
              <a:t>/</a:t>
            </a:r>
            <a:r>
              <a:rPr lang="en-US" dirty="0" err="1"/>
              <a:t>floating_button_size</a:t>
            </a:r>
            <a:r>
              <a:rPr lang="en-US" dirty="0"/>
              <a:t>"</a:t>
            </a:r>
            <a:br>
              <a:rPr lang="en-US" dirty="0"/>
            </a:br>
            <a:r>
              <a:rPr lang="en-US" dirty="0"/>
              <a:t>  </a:t>
            </a:r>
            <a:r>
              <a:rPr lang="en-US" dirty="0" err="1"/>
              <a:t>android:layout_gravity</a:t>
            </a:r>
            <a:r>
              <a:rPr lang="en-US" dirty="0"/>
              <a:t>="end"</a:t>
            </a:r>
            <a:br>
              <a:rPr lang="en-US" dirty="0"/>
            </a:br>
            <a:r>
              <a:rPr lang="en-US" dirty="0"/>
              <a:t>  </a:t>
            </a:r>
            <a:r>
              <a:rPr lang="en-US" dirty="0" err="1"/>
              <a:t>android:layout_marginEnd</a:t>
            </a:r>
            <a:r>
              <a:rPr lang="en-US" dirty="0"/>
              <a:t>="10dp"</a:t>
            </a:r>
            <a:br>
              <a:rPr lang="en-US" dirty="0"/>
            </a:br>
            <a:r>
              <a:rPr lang="en-US" dirty="0"/>
              <a:t>  </a:t>
            </a:r>
            <a:r>
              <a:rPr lang="en-US" dirty="0" err="1"/>
              <a:t>android:layout_marginTop</a:t>
            </a:r>
            <a:r>
              <a:rPr lang="en-US" dirty="0"/>
              <a:t>="28dp"</a:t>
            </a:r>
            <a:br>
              <a:rPr lang="en-US" dirty="0"/>
            </a:br>
            <a:r>
              <a:rPr lang="en-US" dirty="0"/>
              <a:t>  </a:t>
            </a:r>
            <a:r>
              <a:rPr lang="en-US" dirty="0" err="1"/>
              <a:t>android:alpha</a:t>
            </a:r>
            <a:r>
              <a:rPr lang="en-US" dirty="0"/>
              <a:t>="0.0"</a:t>
            </a:r>
            <a:br>
              <a:rPr lang="en-US" dirty="0"/>
            </a:br>
            <a:r>
              <a:rPr lang="en-US" dirty="0"/>
              <a:t>  </a:t>
            </a:r>
            <a:r>
              <a:rPr lang="en-US" b="1" dirty="0" err="1"/>
              <a:t>android:background</a:t>
            </a:r>
            <a:r>
              <a:rPr lang="en-US" b="1" dirty="0"/>
              <a:t>="@</a:t>
            </a:r>
            <a:r>
              <a:rPr lang="en-US" b="1" dirty="0" err="1"/>
              <a:t>drawable</a:t>
            </a:r>
            <a:r>
              <a:rPr lang="en-US" b="1" dirty="0"/>
              <a:t>/</a:t>
            </a:r>
            <a:r>
              <a:rPr lang="en-US" b="1" dirty="0" err="1"/>
              <a:t>btn_background</a:t>
            </a:r>
            <a:r>
              <a:rPr lang="en-US" b="1" dirty="0"/>
              <a:t>"</a:t>
            </a:r>
            <a:r>
              <a:rPr lang="en-US" dirty="0"/>
              <a:t/>
            </a:r>
            <a:br>
              <a:rPr lang="en-US" dirty="0"/>
            </a:br>
            <a:r>
              <a:rPr lang="en-US" dirty="0"/>
              <a:t>  </a:t>
            </a:r>
            <a:r>
              <a:rPr lang="en-US" dirty="0" err="1"/>
              <a:t>android:contentDescription</a:t>
            </a:r>
            <a:r>
              <a:rPr lang="en-US" dirty="0"/>
              <a:t>="@null"</a:t>
            </a:r>
            <a:br>
              <a:rPr lang="en-US" dirty="0"/>
            </a:br>
            <a:r>
              <a:rPr lang="en-US" dirty="0"/>
              <a:t>  </a:t>
            </a:r>
            <a:r>
              <a:rPr lang="en-US" dirty="0" err="1"/>
              <a:t>android:elevation</a:t>
            </a:r>
            <a:r>
              <a:rPr lang="en-US" dirty="0"/>
              <a:t>="@</a:t>
            </a:r>
            <a:r>
              <a:rPr lang="en-US" dirty="0" err="1"/>
              <a:t>dimen</a:t>
            </a:r>
            <a:r>
              <a:rPr lang="en-US" dirty="0"/>
              <a:t>/</a:t>
            </a:r>
            <a:r>
              <a:rPr lang="en-US" dirty="0" err="1"/>
              <a:t>button_elevation</a:t>
            </a:r>
            <a:r>
              <a:rPr lang="en-US" dirty="0"/>
              <a:t>"</a:t>
            </a:r>
            <a:r>
              <a:rPr lang="en-US" dirty="0"/>
              <a:t>/&gt;</a:t>
            </a:r>
            <a:br>
              <a:rPr lang="en-US" dirty="0"/>
            </a:br>
            <a:endParaRPr lang="en-US" dirty="0"/>
          </a:p>
          <a:p>
            <a:pPr marL="0" indent="0">
              <a:buNone/>
            </a:pP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73253" y="236071"/>
            <a:ext cx="3568700" cy="6350000"/>
          </a:xfrm>
          <a:prstGeom prst="rect">
            <a:avLst/>
          </a:prstGeom>
        </p:spPr>
      </p:pic>
    </p:spTree>
    <p:extLst>
      <p:ext uri="{BB962C8B-B14F-4D97-AF65-F5344CB8AC3E}">
        <p14:creationId xmlns:p14="http://schemas.microsoft.com/office/powerpoint/2010/main" val="815827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a Reveal Animation</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724150" y="2076450"/>
            <a:ext cx="6743700" cy="3619500"/>
          </a:xfrm>
        </p:spPr>
      </p:pic>
    </p:spTree>
    <p:extLst>
      <p:ext uri="{BB962C8B-B14F-4D97-AF65-F5344CB8AC3E}">
        <p14:creationId xmlns:p14="http://schemas.microsoft.com/office/powerpoint/2010/main" val="1151954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Adding a Reveal Animation</a:t>
            </a:r>
          </a:p>
        </p:txBody>
      </p:sp>
      <p:sp>
        <p:nvSpPr>
          <p:cNvPr id="3" name="Content Placeholder 2"/>
          <p:cNvSpPr>
            <a:spLocks noGrp="1"/>
          </p:cNvSpPr>
          <p:nvPr>
            <p:ph idx="1"/>
          </p:nvPr>
        </p:nvSpPr>
        <p:spPr/>
        <p:txBody>
          <a:bodyPr>
            <a:normAutofit/>
          </a:bodyPr>
          <a:lstStyle/>
          <a:p>
            <a:r>
              <a:rPr lang="en-US" sz="3200" dirty="0" err="1" smtClean="0"/>
              <a:t>revealEditText</a:t>
            </a:r>
            <a:r>
              <a:rPr lang="en-US" sz="3200" dirty="0" smtClean="0"/>
              <a:t>()</a:t>
            </a:r>
          </a:p>
          <a:p>
            <a:r>
              <a:rPr lang="en-US" sz="3200" dirty="0" err="1" smtClean="0"/>
              <a:t>hideEditText</a:t>
            </a:r>
            <a:r>
              <a:rPr lang="en-US" sz="3200" dirty="0" smtClean="0"/>
              <a:t>()</a:t>
            </a:r>
            <a:endParaRPr lang="en-US" sz="3200" dirty="0"/>
          </a:p>
        </p:txBody>
      </p:sp>
    </p:spTree>
    <p:extLst>
      <p:ext uri="{BB962C8B-B14F-4D97-AF65-F5344CB8AC3E}">
        <p14:creationId xmlns:p14="http://schemas.microsoft.com/office/powerpoint/2010/main" val="1867886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2023" y="1519517"/>
            <a:ext cx="10657735" cy="2389094"/>
          </a:xfrm>
          <a:prstGeom prst="rect">
            <a:avLst/>
          </a:prstGeom>
        </p:spPr>
      </p:pic>
    </p:spTree>
    <p:extLst>
      <p:ext uri="{BB962C8B-B14F-4D97-AF65-F5344CB8AC3E}">
        <p14:creationId xmlns:p14="http://schemas.microsoft.com/office/powerpoint/2010/main" val="363583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0612" y="1354418"/>
            <a:ext cx="10058400" cy="3522757"/>
          </a:xfrm>
          <a:prstGeom prst="rect">
            <a:avLst/>
          </a:prstGeom>
        </p:spPr>
      </p:pic>
    </p:spTree>
    <p:extLst>
      <p:ext uri="{BB962C8B-B14F-4D97-AF65-F5344CB8AC3E}">
        <p14:creationId xmlns:p14="http://schemas.microsoft.com/office/powerpoint/2010/main" val="6728156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39509" y="215153"/>
            <a:ext cx="3296134" cy="5943600"/>
          </a:xfrm>
          <a:prstGeom prst="rect">
            <a:avLst/>
          </a:prstGeom>
        </p:spPr>
      </p:pic>
    </p:spTree>
    <p:extLst>
      <p:ext uri="{BB962C8B-B14F-4D97-AF65-F5344CB8AC3E}">
        <p14:creationId xmlns:p14="http://schemas.microsoft.com/office/powerpoint/2010/main" val="1494466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Morphing FAB</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039547" y="503853"/>
            <a:ext cx="3100406" cy="5590664"/>
          </a:xfrm>
        </p:spPr>
      </p:pic>
    </p:spTree>
    <p:extLst>
      <p:ext uri="{BB962C8B-B14F-4D97-AF65-F5344CB8AC3E}">
        <p14:creationId xmlns:p14="http://schemas.microsoft.com/office/powerpoint/2010/main" val="84397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Morph FAB</a:t>
            </a:r>
            <a:endParaRPr lang="en-US" dirty="0"/>
          </a:p>
        </p:txBody>
      </p:sp>
      <p:sp>
        <p:nvSpPr>
          <p:cNvPr id="7" name="TextBox 6"/>
          <p:cNvSpPr txBox="1"/>
          <p:nvPr/>
        </p:nvSpPr>
        <p:spPr>
          <a:xfrm>
            <a:off x="479612" y="1900517"/>
            <a:ext cx="10416988" cy="2246769"/>
          </a:xfrm>
          <a:prstGeom prst="rect">
            <a:avLst/>
          </a:prstGeom>
          <a:noFill/>
        </p:spPr>
        <p:txBody>
          <a:bodyPr wrap="square" rtlCol="0">
            <a:spAutoFit/>
          </a:bodyPr>
          <a:lstStyle/>
          <a:p>
            <a:r>
              <a:rPr lang="en-US" sz="2800" i="1" dirty="0"/>
              <a:t>&lt;?</a:t>
            </a:r>
            <a:r>
              <a:rPr lang="en-US" sz="2800" dirty="0"/>
              <a:t>xml version="1.0" encoding="utf-8"</a:t>
            </a:r>
            <a:r>
              <a:rPr lang="en-US" sz="2800" i="1" dirty="0"/>
              <a:t>?&gt;</a:t>
            </a:r>
            <a:br>
              <a:rPr lang="en-US" sz="2800" i="1" dirty="0"/>
            </a:br>
            <a:r>
              <a:rPr lang="en-US" sz="2800" dirty="0"/>
              <a:t>&lt;</a:t>
            </a:r>
            <a:r>
              <a:rPr lang="en-US" sz="2800" dirty="0"/>
              <a:t>animated-vector </a:t>
            </a:r>
            <a:r>
              <a:rPr lang="en-US" sz="2800" dirty="0" err="1"/>
              <a:t>xmlns:android</a:t>
            </a:r>
            <a:r>
              <a:rPr lang="en-US" sz="2800" dirty="0"/>
              <a:t>="http://</a:t>
            </a:r>
            <a:r>
              <a:rPr lang="en-US" sz="2800" dirty="0" err="1"/>
              <a:t>schemas.android.com</a:t>
            </a:r>
            <a:r>
              <a:rPr lang="en-US" sz="2800" dirty="0"/>
              <a:t>/</a:t>
            </a:r>
            <a:r>
              <a:rPr lang="en-US" sz="2800" dirty="0" err="1"/>
              <a:t>apk</a:t>
            </a:r>
            <a:r>
              <a:rPr lang="en-US" sz="2800" dirty="0"/>
              <a:t>/res/android"</a:t>
            </a:r>
            <a:br>
              <a:rPr lang="en-US" sz="2800" dirty="0"/>
            </a:br>
            <a:r>
              <a:rPr lang="en-US" sz="2800" dirty="0"/>
              <a:t>  </a:t>
            </a:r>
            <a:r>
              <a:rPr lang="en-US" sz="2800" dirty="0" err="1"/>
              <a:t>android:drawable</a:t>
            </a:r>
            <a:r>
              <a:rPr lang="en-US" sz="2800" dirty="0"/>
              <a:t>="@</a:t>
            </a:r>
            <a:r>
              <a:rPr lang="en-US" sz="2800" dirty="0" err="1"/>
              <a:t>drawable</a:t>
            </a:r>
            <a:r>
              <a:rPr lang="en-US" sz="2800" dirty="0"/>
              <a:t>/</a:t>
            </a:r>
            <a:r>
              <a:rPr lang="en-US" sz="2800" dirty="0" err="1"/>
              <a:t>icn_add</a:t>
            </a:r>
            <a:r>
              <a:rPr lang="en-US" sz="2800" dirty="0" smtClean="0"/>
              <a:t>"&gt;</a:t>
            </a:r>
          </a:p>
          <a:p>
            <a:r>
              <a:rPr lang="en-US" sz="2800" dirty="0" smtClean="0"/>
              <a:t>&lt;/animated-vector&gt;</a:t>
            </a:r>
            <a:endParaRPr lang="en-US" sz="2800" dirty="0"/>
          </a:p>
        </p:txBody>
      </p:sp>
    </p:spTree>
    <p:extLst>
      <p:ext uri="{BB962C8B-B14F-4D97-AF65-F5344CB8AC3E}">
        <p14:creationId xmlns:p14="http://schemas.microsoft.com/office/powerpoint/2010/main" val="1156588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Before and After</a:t>
            </a:r>
            <a:endParaRPr lang="en-US" dirty="0"/>
          </a:p>
        </p:txBody>
      </p:sp>
      <p:pic>
        <p:nvPicPr>
          <p:cNvPr id="4" name="Content Placeholder 3"/>
          <p:cNvPicPr>
            <a:picLocks noGrp="1" noChangeAspect="1"/>
          </p:cNvPicPr>
          <p:nvPr>
            <p:ph idx="1"/>
          </p:nvPr>
        </p:nvPicPr>
        <p:blipFill>
          <a:blip r:embed="rId2"/>
          <a:stretch>
            <a:fillRect/>
          </a:stretch>
        </p:blipFill>
        <p:spPr>
          <a:xfrm>
            <a:off x="1652587" y="2009775"/>
            <a:ext cx="2143125" cy="3810000"/>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00700" y="629872"/>
            <a:ext cx="2914650" cy="5189903"/>
          </a:xfrm>
          <a:prstGeom prst="rect">
            <a:avLst/>
          </a:prstGeom>
        </p:spPr>
      </p:pic>
    </p:spTree>
    <p:extLst>
      <p:ext uri="{BB962C8B-B14F-4D97-AF65-F5344CB8AC3E}">
        <p14:creationId xmlns:p14="http://schemas.microsoft.com/office/powerpoint/2010/main" val="9849528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Morph FAB</a:t>
            </a:r>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5412" y="1968966"/>
            <a:ext cx="9372060" cy="3499503"/>
          </a:xfrm>
          <a:prstGeom prst="rect">
            <a:avLst/>
          </a:prstGeom>
        </p:spPr>
      </p:pic>
    </p:spTree>
    <p:extLst>
      <p:ext uri="{BB962C8B-B14F-4D97-AF65-F5344CB8AC3E}">
        <p14:creationId xmlns:p14="http://schemas.microsoft.com/office/powerpoint/2010/main" val="5060485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155700" y="130735"/>
            <a:ext cx="9507637" cy="6036983"/>
          </a:xfrm>
          <a:prstGeom prst="rect">
            <a:avLst/>
          </a:prstGeom>
        </p:spPr>
      </p:pic>
    </p:spTree>
    <p:extLst>
      <p:ext uri="{BB962C8B-B14F-4D97-AF65-F5344CB8AC3E}">
        <p14:creationId xmlns:p14="http://schemas.microsoft.com/office/powerpoint/2010/main" val="7284922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155700" y="1047750"/>
            <a:ext cx="9880600" cy="4762500"/>
          </a:xfrm>
          <a:prstGeom prst="rect">
            <a:avLst/>
          </a:prstGeom>
        </p:spPr>
      </p:pic>
    </p:spTree>
    <p:extLst>
      <p:ext uri="{BB962C8B-B14F-4D97-AF65-F5344CB8AC3E}">
        <p14:creationId xmlns:p14="http://schemas.microsoft.com/office/powerpoint/2010/main" val="513919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Morph FAB</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5400" y="1968966"/>
            <a:ext cx="9730209" cy="4001527"/>
          </a:xfrm>
          <a:prstGeom prst="rect">
            <a:avLst/>
          </a:prstGeom>
        </p:spPr>
      </p:pic>
    </p:spTree>
    <p:extLst>
      <p:ext uri="{BB962C8B-B14F-4D97-AF65-F5344CB8AC3E}">
        <p14:creationId xmlns:p14="http://schemas.microsoft.com/office/powerpoint/2010/main" val="1288859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Morph FAB</a:t>
            </a:r>
            <a:endParaRPr lang="en-US" dirty="0"/>
          </a:p>
        </p:txBody>
      </p:sp>
      <p:sp>
        <p:nvSpPr>
          <p:cNvPr id="3" name="Content Placeholder 2"/>
          <p:cNvSpPr>
            <a:spLocks noGrp="1"/>
          </p:cNvSpPr>
          <p:nvPr>
            <p:ph idx="1"/>
          </p:nvPr>
        </p:nvSpPr>
        <p:spPr/>
        <p:txBody>
          <a:bodyPr/>
          <a:lstStyle/>
          <a:p>
            <a:pPr marL="0" indent="0">
              <a:buNone/>
            </a:pPr>
            <a:r>
              <a:rPr lang="en-US" dirty="0" err="1" smtClean="0"/>
              <a:t>Animatable</a:t>
            </a:r>
            <a:r>
              <a:rPr lang="en-US" dirty="0" smtClean="0"/>
              <a:t> </a:t>
            </a:r>
            <a:r>
              <a:rPr lang="en-US" dirty="0" err="1" smtClean="0"/>
              <a:t>mAnimatable</a:t>
            </a:r>
            <a:r>
              <a:rPr lang="en-US" dirty="0" smtClean="0"/>
              <a:t>;</a:t>
            </a:r>
          </a:p>
          <a:p>
            <a:pPr marL="0" indent="0">
              <a:buNone/>
            </a:pPr>
            <a:endParaRPr lang="en-US" dirty="0" smtClean="0"/>
          </a:p>
          <a:p>
            <a:pPr marL="0" indent="0">
              <a:buNone/>
            </a:pPr>
            <a:r>
              <a:rPr lang="en-US" b="1" dirty="0" err="1"/>
              <a:t>mAddButton</a:t>
            </a:r>
            <a:r>
              <a:rPr lang="en-US" dirty="0" err="1"/>
              <a:t>.setImageResource</a:t>
            </a:r>
            <a:r>
              <a:rPr lang="en-US" dirty="0"/>
              <a:t>(</a:t>
            </a:r>
            <a:r>
              <a:rPr lang="en-US" dirty="0" err="1"/>
              <a:t>R.drawable.</a:t>
            </a:r>
            <a:r>
              <a:rPr lang="en-US" b="1" i="1" dirty="0" err="1"/>
              <a:t>icn_morp</a:t>
            </a:r>
            <a:r>
              <a:rPr lang="en-US" dirty="0"/>
              <a:t>);</a:t>
            </a:r>
            <a:br>
              <a:rPr lang="en-US" dirty="0"/>
            </a:br>
            <a:r>
              <a:rPr lang="en-US" b="1" dirty="0" err="1"/>
              <a:t>mAnimatable</a:t>
            </a:r>
            <a:r>
              <a:rPr lang="en-US" b="1" dirty="0"/>
              <a:t> </a:t>
            </a:r>
            <a:r>
              <a:rPr lang="en-US" dirty="0"/>
              <a:t>= (</a:t>
            </a:r>
            <a:r>
              <a:rPr lang="en-US" dirty="0" err="1"/>
              <a:t>Animatable</a:t>
            </a:r>
            <a:r>
              <a:rPr lang="en-US" dirty="0"/>
              <a:t>) (</a:t>
            </a:r>
            <a:r>
              <a:rPr lang="en-US" b="1" dirty="0" err="1"/>
              <a:t>mAddButton</a:t>
            </a:r>
            <a:r>
              <a:rPr lang="en-US" dirty="0"/>
              <a:t>).</a:t>
            </a:r>
            <a:r>
              <a:rPr lang="en-US" dirty="0" err="1"/>
              <a:t>getDrawable</a:t>
            </a:r>
            <a:r>
              <a:rPr lang="en-US" dirty="0"/>
              <a:t>();</a:t>
            </a:r>
            <a:br>
              <a:rPr lang="en-US" dirty="0"/>
            </a:br>
            <a:r>
              <a:rPr lang="en-US" b="1" dirty="0" err="1"/>
              <a:t>mAnimatable</a:t>
            </a:r>
            <a:r>
              <a:rPr lang="en-US" dirty="0" err="1"/>
              <a:t>.start</a:t>
            </a:r>
            <a:r>
              <a:rPr lang="en-US" dirty="0" smtClean="0"/>
              <a:t>();</a:t>
            </a:r>
          </a:p>
          <a:p>
            <a:pPr marL="0" indent="0">
              <a:buNone/>
            </a:pPr>
            <a:endParaRPr lang="en-US" dirty="0"/>
          </a:p>
          <a:p>
            <a:pPr marL="0" indent="0">
              <a:buNone/>
            </a:pPr>
            <a:r>
              <a:rPr lang="en-US" b="1" dirty="0" err="1"/>
              <a:t>mAddButton</a:t>
            </a:r>
            <a:r>
              <a:rPr lang="en-US" dirty="0" err="1"/>
              <a:t>.setImageResource</a:t>
            </a:r>
            <a:r>
              <a:rPr lang="en-US" dirty="0"/>
              <a:t>(</a:t>
            </a:r>
            <a:r>
              <a:rPr lang="en-US" dirty="0" err="1"/>
              <a:t>R.drawable.</a:t>
            </a:r>
            <a:r>
              <a:rPr lang="en-US" b="1" i="1" dirty="0" err="1"/>
              <a:t>icn_morph_reverse</a:t>
            </a:r>
            <a:r>
              <a:rPr lang="en-US" dirty="0"/>
              <a:t>);</a:t>
            </a:r>
            <a:br>
              <a:rPr lang="en-US" dirty="0"/>
            </a:br>
            <a:r>
              <a:rPr lang="en-US" b="1" dirty="0" err="1"/>
              <a:t>mAnimatable</a:t>
            </a:r>
            <a:r>
              <a:rPr lang="en-US" b="1" dirty="0"/>
              <a:t> </a:t>
            </a:r>
            <a:r>
              <a:rPr lang="en-US" dirty="0"/>
              <a:t>= (</a:t>
            </a:r>
            <a:r>
              <a:rPr lang="en-US" dirty="0" err="1"/>
              <a:t>Animatable</a:t>
            </a:r>
            <a:r>
              <a:rPr lang="en-US" dirty="0"/>
              <a:t>) (</a:t>
            </a:r>
            <a:r>
              <a:rPr lang="en-US" b="1" dirty="0" err="1"/>
              <a:t>mAddButton</a:t>
            </a:r>
            <a:r>
              <a:rPr lang="en-US" dirty="0"/>
              <a:t>).</a:t>
            </a:r>
            <a:r>
              <a:rPr lang="en-US" dirty="0" err="1"/>
              <a:t>getDrawable</a:t>
            </a:r>
            <a:r>
              <a:rPr lang="en-US" dirty="0"/>
              <a:t>();</a:t>
            </a:r>
            <a:br>
              <a:rPr lang="en-US" dirty="0"/>
            </a:br>
            <a:r>
              <a:rPr lang="en-US" b="1" dirty="0" err="1"/>
              <a:t>mAnimatable</a:t>
            </a:r>
            <a:r>
              <a:rPr lang="en-US" dirty="0" err="1"/>
              <a:t>.start</a:t>
            </a:r>
            <a:r>
              <a:rPr lang="en-US" dirty="0"/>
              <a:t>();</a:t>
            </a:r>
          </a:p>
          <a:p>
            <a:endParaRPr lang="en-US" dirty="0"/>
          </a:p>
        </p:txBody>
      </p:sp>
    </p:spTree>
    <p:extLst>
      <p:ext uri="{BB962C8B-B14F-4D97-AF65-F5344CB8AC3E}">
        <p14:creationId xmlns:p14="http://schemas.microsoft.com/office/powerpoint/2010/main" val="2078240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14159" y="143435"/>
            <a:ext cx="3311696" cy="5934635"/>
          </a:xfrm>
          <a:prstGeom prst="rect">
            <a:avLst/>
          </a:prstGeom>
        </p:spPr>
      </p:pic>
    </p:spTree>
    <p:extLst>
      <p:ext uri="{BB962C8B-B14F-4D97-AF65-F5344CB8AC3E}">
        <p14:creationId xmlns:p14="http://schemas.microsoft.com/office/powerpoint/2010/main" val="484827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en-US" dirty="0"/>
              <a:t>Adding Dynamic Colors </a:t>
            </a:r>
            <a:r>
              <a:rPr lang="en-US" dirty="0" smtClean="0"/>
              <a:t/>
            </a:r>
            <a:br>
              <a:rPr lang="en-US" dirty="0" smtClean="0"/>
            </a:br>
            <a:r>
              <a:rPr lang="en-US" dirty="0" smtClean="0"/>
              <a:t>to </a:t>
            </a:r>
            <a:r>
              <a:rPr lang="en-US" dirty="0"/>
              <a:t>Views Using Palette API</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363779" y="152399"/>
            <a:ext cx="3340080" cy="5985500"/>
          </a:xfrm>
        </p:spPr>
      </p:pic>
    </p:spTree>
    <p:extLst>
      <p:ext uri="{BB962C8B-B14F-4D97-AF65-F5344CB8AC3E}">
        <p14:creationId xmlns:p14="http://schemas.microsoft.com/office/powerpoint/2010/main" val="909480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Adding Dynamic Colors </a:t>
            </a:r>
            <a:br>
              <a:rPr lang="en-US" dirty="0"/>
            </a:br>
            <a:r>
              <a:rPr lang="en-US" dirty="0"/>
              <a:t>to Views Using Palette API</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99131" y="2449232"/>
            <a:ext cx="10197469" cy="2051049"/>
          </a:xfrm>
        </p:spPr>
      </p:pic>
    </p:spTree>
    <p:extLst>
      <p:ext uri="{BB962C8B-B14F-4D97-AF65-F5344CB8AC3E}">
        <p14:creationId xmlns:p14="http://schemas.microsoft.com/office/powerpoint/2010/main" val="2039288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Adding Dynamic Colors </a:t>
            </a:r>
            <a:br>
              <a:rPr lang="en-US" dirty="0"/>
            </a:br>
            <a:r>
              <a:rPr lang="en-US" dirty="0"/>
              <a:t>to Views Using Palette API</a:t>
            </a:r>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45140" y="2678994"/>
            <a:ext cx="11487657" cy="1301335"/>
          </a:xfrm>
        </p:spPr>
      </p:pic>
    </p:spTree>
    <p:extLst>
      <p:ext uri="{BB962C8B-B14F-4D97-AF65-F5344CB8AC3E}">
        <p14:creationId xmlns:p14="http://schemas.microsoft.com/office/powerpoint/2010/main" val="822445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en-US" dirty="0"/>
              <a:t>Adding Dynamic Colors </a:t>
            </a:r>
            <a:r>
              <a:rPr lang="en-US" dirty="0" smtClean="0"/>
              <a:t/>
            </a:r>
            <a:br>
              <a:rPr lang="en-US" dirty="0" smtClean="0"/>
            </a:br>
            <a:r>
              <a:rPr lang="en-US" dirty="0" smtClean="0"/>
              <a:t>to </a:t>
            </a:r>
            <a:r>
              <a:rPr lang="en-US" dirty="0"/>
              <a:t>Views Using Palette API</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556520" y="188258"/>
            <a:ext cx="3340080" cy="5985500"/>
          </a:xfr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3689" y="2477994"/>
            <a:ext cx="8801100" cy="1028700"/>
          </a:xfrm>
          <a:prstGeom prst="rect">
            <a:avLst/>
          </a:prstGeom>
        </p:spPr>
      </p:pic>
    </p:spTree>
    <p:extLst>
      <p:ext uri="{BB962C8B-B14F-4D97-AF65-F5344CB8AC3E}">
        <p14:creationId xmlns:p14="http://schemas.microsoft.com/office/powerpoint/2010/main" val="1914531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build.gradle</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57325" y="2255837"/>
            <a:ext cx="10058400" cy="2954876"/>
          </a:xfrm>
          <a:prstGeom prst="rect">
            <a:avLst/>
          </a:prstGeom>
        </p:spPr>
      </p:pic>
    </p:spTree>
    <p:extLst>
      <p:ext uri="{BB962C8B-B14F-4D97-AF65-F5344CB8AC3E}">
        <p14:creationId xmlns:p14="http://schemas.microsoft.com/office/powerpoint/2010/main" val="2913781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en-US" dirty="0"/>
              <a:t>Activity Transitions With Shared Elements</a:t>
            </a:r>
          </a:p>
        </p:txBody>
      </p:sp>
      <p:sp>
        <p:nvSpPr>
          <p:cNvPr id="3" name="Content Placeholder 2"/>
          <p:cNvSpPr>
            <a:spLocks noGrp="1"/>
          </p:cNvSpPr>
          <p:nvPr>
            <p:ph idx="1"/>
          </p:nvPr>
        </p:nvSpPr>
        <p:spPr/>
        <p:txBody>
          <a:bodyPr>
            <a:normAutofit/>
          </a:bodyPr>
          <a:lstStyle/>
          <a:p>
            <a:pPr fontAlgn="base"/>
            <a:r>
              <a:rPr lang="en-US" sz="3200" dirty="0"/>
              <a:t>The image of the place;</a:t>
            </a:r>
          </a:p>
          <a:p>
            <a:pPr fontAlgn="base"/>
            <a:r>
              <a:rPr lang="en-US" sz="3200" dirty="0"/>
              <a:t>The title of the place;</a:t>
            </a:r>
          </a:p>
          <a:p>
            <a:pPr fontAlgn="base"/>
            <a:r>
              <a:rPr lang="en-US" sz="3200" dirty="0"/>
              <a:t>The background area of the title</a:t>
            </a:r>
          </a:p>
        </p:txBody>
      </p:sp>
    </p:spTree>
    <p:extLst>
      <p:ext uri="{BB962C8B-B14F-4D97-AF65-F5344CB8AC3E}">
        <p14:creationId xmlns:p14="http://schemas.microsoft.com/office/powerpoint/2010/main" val="1043589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en-US" dirty="0"/>
              <a:t>Activity Transitions With Shared Elements</a:t>
            </a:r>
          </a:p>
        </p:txBody>
      </p:sp>
      <p:sp>
        <p:nvSpPr>
          <p:cNvPr id="3" name="Content Placeholder 2"/>
          <p:cNvSpPr>
            <a:spLocks noGrp="1"/>
          </p:cNvSpPr>
          <p:nvPr>
            <p:ph idx="1"/>
          </p:nvPr>
        </p:nvSpPr>
        <p:spPr/>
        <p:txBody>
          <a:bodyPr>
            <a:normAutofit/>
          </a:bodyPr>
          <a:lstStyle/>
          <a:p>
            <a:pPr marL="0" indent="0" fontAlgn="base">
              <a:buNone/>
            </a:pPr>
            <a:r>
              <a:rPr lang="en-US" sz="3200" dirty="0"/>
              <a:t>&lt;</a:t>
            </a:r>
            <a:r>
              <a:rPr lang="en-US" sz="3200" dirty="0" err="1"/>
              <a:t>ImageView</a:t>
            </a:r>
            <a:r>
              <a:rPr lang="en-US" sz="3200" dirty="0"/>
              <a:t/>
            </a:r>
            <a:br>
              <a:rPr lang="en-US" sz="3200" dirty="0"/>
            </a:br>
            <a:r>
              <a:rPr lang="en-US" sz="3200" dirty="0"/>
              <a:t>  </a:t>
            </a:r>
            <a:r>
              <a:rPr lang="en-US" sz="3200" dirty="0" err="1"/>
              <a:t>android:id</a:t>
            </a:r>
            <a:r>
              <a:rPr lang="en-US" sz="3200" dirty="0"/>
              <a:t>="@+id/</a:t>
            </a:r>
            <a:r>
              <a:rPr lang="en-US" sz="3200" dirty="0" err="1"/>
              <a:t>placeImage</a:t>
            </a:r>
            <a:r>
              <a:rPr lang="en-US" sz="3200" dirty="0"/>
              <a:t>"</a:t>
            </a:r>
            <a:br>
              <a:rPr lang="en-US" sz="3200" dirty="0"/>
            </a:br>
            <a:r>
              <a:rPr lang="en-US" sz="3200" dirty="0"/>
              <a:t>  </a:t>
            </a:r>
            <a:r>
              <a:rPr lang="en-US" sz="3200" dirty="0" err="1"/>
              <a:t>android:layout_width</a:t>
            </a:r>
            <a:r>
              <a:rPr lang="en-US" sz="3200" dirty="0"/>
              <a:t>="</a:t>
            </a:r>
            <a:r>
              <a:rPr lang="en-US" sz="3200" dirty="0" err="1"/>
              <a:t>match_parent</a:t>
            </a:r>
            <a:r>
              <a:rPr lang="en-US" sz="3200" dirty="0"/>
              <a:t>"</a:t>
            </a:r>
            <a:br>
              <a:rPr lang="en-US" sz="3200" dirty="0"/>
            </a:br>
            <a:r>
              <a:rPr lang="en-US" sz="3200" dirty="0"/>
              <a:t>  </a:t>
            </a:r>
            <a:r>
              <a:rPr lang="en-US" sz="3200" dirty="0" err="1"/>
              <a:t>android:layout_height</a:t>
            </a:r>
            <a:r>
              <a:rPr lang="en-US" sz="3200" dirty="0"/>
              <a:t>="</a:t>
            </a:r>
            <a:r>
              <a:rPr lang="en-US" sz="3200" dirty="0" err="1"/>
              <a:t>match_parent</a:t>
            </a:r>
            <a:r>
              <a:rPr lang="en-US" sz="3200" dirty="0"/>
              <a:t>"</a:t>
            </a:r>
            <a:br>
              <a:rPr lang="en-US" sz="3200" dirty="0"/>
            </a:br>
            <a:r>
              <a:rPr lang="en-US" sz="3200" dirty="0"/>
              <a:t>  </a:t>
            </a:r>
            <a:r>
              <a:rPr lang="en-US" sz="3200" dirty="0" err="1"/>
              <a:t>android:scaleType</a:t>
            </a:r>
            <a:r>
              <a:rPr lang="en-US" sz="3200" dirty="0"/>
              <a:t>="</a:t>
            </a:r>
            <a:r>
              <a:rPr lang="en-US" sz="3200" dirty="0" err="1"/>
              <a:t>centerCrop</a:t>
            </a:r>
            <a:r>
              <a:rPr lang="en-US" sz="3200" dirty="0"/>
              <a:t>"</a:t>
            </a:r>
            <a:br>
              <a:rPr lang="en-US" sz="3200" dirty="0"/>
            </a:br>
            <a:r>
              <a:rPr lang="en-US" sz="3200" dirty="0"/>
              <a:t>  </a:t>
            </a:r>
            <a:r>
              <a:rPr lang="en-US" sz="3200" b="1" dirty="0" err="1"/>
              <a:t>android:transitionName</a:t>
            </a:r>
            <a:r>
              <a:rPr lang="en-US" sz="3200" b="1" dirty="0"/>
              <a:t>="</a:t>
            </a:r>
            <a:r>
              <a:rPr lang="en-US" sz="3200" b="1" dirty="0" err="1"/>
              <a:t>tImage</a:t>
            </a:r>
            <a:r>
              <a:rPr lang="en-US" sz="3200" b="1" dirty="0"/>
              <a:t>" </a:t>
            </a:r>
            <a:r>
              <a:rPr lang="en-US" sz="3200" dirty="0"/>
              <a:t>/&gt;</a:t>
            </a:r>
            <a:br>
              <a:rPr lang="en-US" sz="3200" dirty="0"/>
            </a:br>
            <a:endParaRPr lang="en-US" sz="3200" dirty="0"/>
          </a:p>
        </p:txBody>
      </p:sp>
    </p:spTree>
    <p:extLst>
      <p:ext uri="{BB962C8B-B14F-4D97-AF65-F5344CB8AC3E}">
        <p14:creationId xmlns:p14="http://schemas.microsoft.com/office/powerpoint/2010/main" val="528856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en-US" dirty="0"/>
              <a:t>Activity Transitions With Shared Elements</a:t>
            </a:r>
          </a:p>
        </p:txBody>
      </p:sp>
      <p:sp>
        <p:nvSpPr>
          <p:cNvPr id="3" name="Content Placeholder 2"/>
          <p:cNvSpPr>
            <a:spLocks noGrp="1"/>
          </p:cNvSpPr>
          <p:nvPr>
            <p:ph idx="1"/>
          </p:nvPr>
        </p:nvSpPr>
        <p:spPr/>
        <p:txBody>
          <a:bodyPr>
            <a:normAutofit lnSpcReduction="10000"/>
          </a:bodyPr>
          <a:lstStyle/>
          <a:p>
            <a:pPr marL="0" indent="0" fontAlgn="base">
              <a:buNone/>
            </a:pPr>
            <a:r>
              <a:rPr lang="en-US" sz="3200" dirty="0"/>
              <a:t>&lt;</a:t>
            </a:r>
            <a:r>
              <a:rPr lang="en-US" sz="3200" dirty="0" err="1"/>
              <a:t>LinearLayout</a:t>
            </a:r>
            <a:r>
              <a:rPr lang="en-US" sz="3200" dirty="0"/>
              <a:t/>
            </a:r>
            <a:br>
              <a:rPr lang="en-US" sz="3200" dirty="0"/>
            </a:br>
            <a:r>
              <a:rPr lang="en-US" sz="3200" dirty="0"/>
              <a:t>  </a:t>
            </a:r>
            <a:r>
              <a:rPr lang="en-US" sz="3200" dirty="0" err="1"/>
              <a:t>android:id</a:t>
            </a:r>
            <a:r>
              <a:rPr lang="en-US" sz="3200" dirty="0"/>
              <a:t>="@+id/</a:t>
            </a:r>
            <a:r>
              <a:rPr lang="en-US" sz="3200" dirty="0" err="1"/>
              <a:t>placeNameHolder</a:t>
            </a:r>
            <a:r>
              <a:rPr lang="en-US" sz="3200" dirty="0"/>
              <a:t>"</a:t>
            </a:r>
            <a:br>
              <a:rPr lang="en-US" sz="3200" dirty="0"/>
            </a:br>
            <a:r>
              <a:rPr lang="en-US" sz="3200" dirty="0"/>
              <a:t>  </a:t>
            </a:r>
            <a:r>
              <a:rPr lang="en-US" sz="3200" dirty="0" err="1"/>
              <a:t>android:layout_width</a:t>
            </a:r>
            <a:r>
              <a:rPr lang="en-US" sz="3200" dirty="0"/>
              <a:t>="</a:t>
            </a:r>
            <a:r>
              <a:rPr lang="en-US" sz="3200" dirty="0" err="1"/>
              <a:t>match_parent</a:t>
            </a:r>
            <a:r>
              <a:rPr lang="en-US" sz="3200" dirty="0"/>
              <a:t>"</a:t>
            </a:r>
            <a:br>
              <a:rPr lang="en-US" sz="3200" dirty="0"/>
            </a:br>
            <a:r>
              <a:rPr lang="en-US" sz="3200" dirty="0"/>
              <a:t>  </a:t>
            </a:r>
            <a:r>
              <a:rPr lang="en-US" sz="3200" dirty="0" err="1"/>
              <a:t>android:layout_height</a:t>
            </a:r>
            <a:r>
              <a:rPr lang="en-US" sz="3200" dirty="0"/>
              <a:t>="45dp"</a:t>
            </a:r>
            <a:br>
              <a:rPr lang="en-US" sz="3200" dirty="0"/>
            </a:br>
            <a:r>
              <a:rPr lang="en-US" sz="3200" dirty="0"/>
              <a:t>  </a:t>
            </a:r>
            <a:r>
              <a:rPr lang="en-US" sz="3200" dirty="0" err="1"/>
              <a:t>android:layout_gravity</a:t>
            </a:r>
            <a:r>
              <a:rPr lang="en-US" sz="3200" dirty="0"/>
              <a:t>="bottom"</a:t>
            </a:r>
            <a:br>
              <a:rPr lang="en-US" sz="3200" dirty="0"/>
            </a:br>
            <a:r>
              <a:rPr lang="en-US" sz="3200" dirty="0"/>
              <a:t>  </a:t>
            </a:r>
            <a:r>
              <a:rPr lang="en-US" sz="3200" dirty="0" err="1"/>
              <a:t>android:orientation</a:t>
            </a:r>
            <a:r>
              <a:rPr lang="en-US" sz="3200" dirty="0"/>
              <a:t>="horizontal"</a:t>
            </a:r>
            <a:br>
              <a:rPr lang="en-US" sz="3200" dirty="0"/>
            </a:br>
            <a:r>
              <a:rPr lang="en-US" sz="3200" dirty="0"/>
              <a:t>  </a:t>
            </a:r>
            <a:r>
              <a:rPr lang="en-US" sz="3200" b="1" dirty="0" err="1"/>
              <a:t>android:transitionName</a:t>
            </a:r>
            <a:r>
              <a:rPr lang="en-US" sz="3200" b="1" dirty="0"/>
              <a:t>="</a:t>
            </a:r>
            <a:r>
              <a:rPr lang="en-US" sz="3200" b="1" dirty="0" err="1"/>
              <a:t>tNameHolder</a:t>
            </a:r>
            <a:r>
              <a:rPr lang="en-US" sz="3200" b="1" dirty="0"/>
              <a:t>"</a:t>
            </a:r>
            <a:r>
              <a:rPr lang="en-US" sz="3200" dirty="0"/>
              <a:t>&gt;</a:t>
            </a:r>
            <a:br>
              <a:rPr lang="en-US" sz="3200" dirty="0"/>
            </a:br>
            <a:r>
              <a:rPr lang="en-US" sz="3200" dirty="0"/>
              <a:t/>
            </a:r>
            <a:br>
              <a:rPr lang="en-US" sz="3200" dirty="0"/>
            </a:br>
            <a:endParaRPr lang="en-US" sz="3200" dirty="0"/>
          </a:p>
        </p:txBody>
      </p:sp>
    </p:spTree>
    <p:extLst>
      <p:ext uri="{BB962C8B-B14F-4D97-AF65-F5344CB8AC3E}">
        <p14:creationId xmlns:p14="http://schemas.microsoft.com/office/powerpoint/2010/main" val="3861941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en-US" dirty="0"/>
              <a:t>Activity Transitions With Shared Elements</a:t>
            </a:r>
          </a:p>
        </p:txBody>
      </p:sp>
      <p:sp>
        <p:nvSpPr>
          <p:cNvPr id="3" name="Content Placeholder 2"/>
          <p:cNvSpPr>
            <a:spLocks noGrp="1"/>
          </p:cNvSpPr>
          <p:nvPr>
            <p:ph idx="1"/>
          </p:nvPr>
        </p:nvSpPr>
        <p:spPr/>
        <p:txBody>
          <a:bodyPr>
            <a:normAutofit lnSpcReduction="10000"/>
          </a:bodyPr>
          <a:lstStyle/>
          <a:p>
            <a:pPr marL="0" indent="0" fontAlgn="base">
              <a:buNone/>
            </a:pPr>
            <a:r>
              <a:rPr lang="en-US" sz="3200" dirty="0"/>
              <a:t>&lt;</a:t>
            </a:r>
            <a:r>
              <a:rPr lang="en-US" sz="3200" dirty="0" err="1"/>
              <a:t>ImageView</a:t>
            </a:r>
            <a:r>
              <a:rPr lang="en-US" sz="3200" dirty="0"/>
              <a:t/>
            </a:r>
            <a:br>
              <a:rPr lang="en-US" sz="3200" dirty="0"/>
            </a:br>
            <a:r>
              <a:rPr lang="en-US" sz="3200" dirty="0"/>
              <a:t>  </a:t>
            </a:r>
            <a:r>
              <a:rPr lang="en-US" sz="3200" dirty="0" err="1"/>
              <a:t>android:id</a:t>
            </a:r>
            <a:r>
              <a:rPr lang="en-US" sz="3200" dirty="0"/>
              <a:t>="@+id/</a:t>
            </a:r>
            <a:r>
              <a:rPr lang="en-US" sz="3200" dirty="0" err="1"/>
              <a:t>placeImage</a:t>
            </a:r>
            <a:r>
              <a:rPr lang="en-US" sz="3200" dirty="0"/>
              <a:t>"</a:t>
            </a:r>
            <a:br>
              <a:rPr lang="en-US" sz="3200" dirty="0"/>
            </a:br>
            <a:r>
              <a:rPr lang="en-US" sz="3200" dirty="0"/>
              <a:t>  </a:t>
            </a:r>
            <a:r>
              <a:rPr lang="en-US" sz="3200" dirty="0" err="1"/>
              <a:t>android:layout_width</a:t>
            </a:r>
            <a:r>
              <a:rPr lang="en-US" sz="3200" dirty="0"/>
              <a:t>="</a:t>
            </a:r>
            <a:r>
              <a:rPr lang="en-US" sz="3200" dirty="0" err="1"/>
              <a:t>match_parent</a:t>
            </a:r>
            <a:r>
              <a:rPr lang="en-US" sz="3200" dirty="0"/>
              <a:t>"</a:t>
            </a:r>
            <a:br>
              <a:rPr lang="en-US" sz="3200" dirty="0"/>
            </a:br>
            <a:r>
              <a:rPr lang="en-US" sz="3200" dirty="0"/>
              <a:t>  </a:t>
            </a:r>
            <a:r>
              <a:rPr lang="en-US" sz="3200" dirty="0" err="1"/>
              <a:t>android:layout_height</a:t>
            </a:r>
            <a:r>
              <a:rPr lang="en-US" sz="3200" dirty="0"/>
              <a:t>="220dp"</a:t>
            </a:r>
            <a:br>
              <a:rPr lang="en-US" sz="3200" dirty="0"/>
            </a:br>
            <a:r>
              <a:rPr lang="en-US" sz="3200" dirty="0"/>
              <a:t>  </a:t>
            </a:r>
            <a:r>
              <a:rPr lang="en-US" sz="3200" dirty="0" err="1"/>
              <a:t>android:scaleType</a:t>
            </a:r>
            <a:r>
              <a:rPr lang="en-US" sz="3200" dirty="0"/>
              <a:t>="</a:t>
            </a:r>
            <a:r>
              <a:rPr lang="en-US" sz="3200" dirty="0" err="1"/>
              <a:t>centerCrop</a:t>
            </a:r>
            <a:r>
              <a:rPr lang="en-US" sz="3200" dirty="0"/>
              <a:t>"</a:t>
            </a:r>
            <a:br>
              <a:rPr lang="en-US" sz="3200" dirty="0"/>
            </a:br>
            <a:r>
              <a:rPr lang="en-US" sz="3200" dirty="0"/>
              <a:t>  </a:t>
            </a:r>
            <a:r>
              <a:rPr lang="en-US" sz="3200" b="1" dirty="0" err="1"/>
              <a:t>android:transitionName</a:t>
            </a:r>
            <a:r>
              <a:rPr lang="en-US" sz="3200" b="1" dirty="0"/>
              <a:t>="</a:t>
            </a:r>
            <a:r>
              <a:rPr lang="en-US" sz="3200" b="1" dirty="0" err="1"/>
              <a:t>tImage</a:t>
            </a:r>
            <a:r>
              <a:rPr lang="en-US" sz="3200" b="1" dirty="0"/>
              <a:t>" </a:t>
            </a:r>
            <a:r>
              <a:rPr lang="en-US" sz="3200" dirty="0"/>
              <a:t>/&gt;</a:t>
            </a:r>
            <a:br>
              <a:rPr lang="en-US" sz="3200" dirty="0"/>
            </a:br>
            <a:r>
              <a:rPr lang="en-US" sz="3200" dirty="0"/>
              <a:t/>
            </a:r>
            <a:br>
              <a:rPr lang="en-US" sz="3200" dirty="0"/>
            </a:br>
            <a:r>
              <a:rPr lang="en-US" sz="3200" dirty="0"/>
              <a:t/>
            </a:r>
            <a:br>
              <a:rPr lang="en-US" sz="3200" dirty="0"/>
            </a:br>
            <a:endParaRPr lang="en-US" sz="3200" dirty="0"/>
          </a:p>
        </p:txBody>
      </p:sp>
    </p:spTree>
    <p:extLst>
      <p:ext uri="{BB962C8B-B14F-4D97-AF65-F5344CB8AC3E}">
        <p14:creationId xmlns:p14="http://schemas.microsoft.com/office/powerpoint/2010/main" val="1696106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en-US" dirty="0"/>
              <a:t>Activity Transitions With Shared Elements</a:t>
            </a:r>
          </a:p>
        </p:txBody>
      </p:sp>
      <p:sp>
        <p:nvSpPr>
          <p:cNvPr id="3" name="Content Placeholder 2"/>
          <p:cNvSpPr>
            <a:spLocks noGrp="1"/>
          </p:cNvSpPr>
          <p:nvPr>
            <p:ph idx="1"/>
          </p:nvPr>
        </p:nvSpPr>
        <p:spPr>
          <a:xfrm>
            <a:off x="197223" y="1981201"/>
            <a:ext cx="11779623" cy="3809999"/>
          </a:xfrm>
        </p:spPr>
        <p:txBody>
          <a:bodyPr>
            <a:normAutofit fontScale="25000" lnSpcReduction="20000"/>
          </a:bodyPr>
          <a:lstStyle/>
          <a:p>
            <a:pPr marL="0" indent="0" fontAlgn="base">
              <a:buNone/>
            </a:pPr>
            <a:r>
              <a:rPr lang="en-US" sz="8800" i="1" dirty="0"/>
              <a:t>// 1</a:t>
            </a:r>
            <a:r>
              <a:rPr lang="en-US" sz="8800" dirty="0"/>
              <a:t> </a:t>
            </a:r>
            <a:endParaRPr lang="en-US" sz="8800" dirty="0" smtClean="0"/>
          </a:p>
          <a:p>
            <a:pPr marL="0" indent="0" fontAlgn="base">
              <a:buNone/>
            </a:pPr>
            <a:r>
              <a:rPr lang="en-US" sz="8800" dirty="0" err="1" smtClean="0"/>
              <a:t>ImageView</a:t>
            </a:r>
            <a:r>
              <a:rPr lang="en-US" sz="8800" dirty="0" smtClean="0"/>
              <a:t> </a:t>
            </a:r>
            <a:r>
              <a:rPr lang="en-US" sz="8800" dirty="0" err="1"/>
              <a:t>placeImage</a:t>
            </a:r>
            <a:r>
              <a:rPr lang="en-US" sz="8800" dirty="0"/>
              <a:t> </a:t>
            </a:r>
            <a:r>
              <a:rPr lang="en-US" sz="8800" dirty="0"/>
              <a:t>=</a:t>
            </a:r>
            <a:r>
              <a:rPr lang="en-US" sz="8800" dirty="0"/>
              <a:t> </a:t>
            </a:r>
            <a:r>
              <a:rPr lang="en-US" sz="8800" dirty="0"/>
              <a:t>(</a:t>
            </a:r>
            <a:r>
              <a:rPr lang="en-US" sz="8800" dirty="0" err="1"/>
              <a:t>ImageView</a:t>
            </a:r>
            <a:r>
              <a:rPr lang="en-US" sz="8800" dirty="0"/>
              <a:t>)</a:t>
            </a:r>
            <a:r>
              <a:rPr lang="en-US" sz="8800" dirty="0"/>
              <a:t> </a:t>
            </a:r>
            <a:r>
              <a:rPr lang="en-US" sz="8800" dirty="0" err="1"/>
              <a:t>v.</a:t>
            </a:r>
            <a:r>
              <a:rPr lang="en-US" sz="8800" dirty="0" err="1"/>
              <a:t>findViewById</a:t>
            </a:r>
            <a:r>
              <a:rPr lang="en-US" sz="8800" dirty="0"/>
              <a:t>(</a:t>
            </a:r>
            <a:r>
              <a:rPr lang="en-US" sz="8800" dirty="0" err="1"/>
              <a:t>R.</a:t>
            </a:r>
            <a:r>
              <a:rPr lang="en-US" sz="8800" dirty="0" err="1"/>
              <a:t>id</a:t>
            </a:r>
            <a:r>
              <a:rPr lang="en-US" sz="8800" dirty="0" err="1"/>
              <a:t>.</a:t>
            </a:r>
            <a:r>
              <a:rPr lang="en-US" sz="8800" dirty="0" err="1"/>
              <a:t>placeImage</a:t>
            </a:r>
            <a:r>
              <a:rPr lang="en-US" sz="8800" dirty="0"/>
              <a:t>);</a:t>
            </a:r>
            <a:r>
              <a:rPr lang="en-US" sz="8800" dirty="0"/>
              <a:t> </a:t>
            </a:r>
            <a:br>
              <a:rPr lang="en-US" sz="8800" dirty="0"/>
            </a:br>
            <a:r>
              <a:rPr lang="en-US" sz="8800" dirty="0" err="1" smtClean="0"/>
              <a:t>LinearLayout</a:t>
            </a:r>
            <a:r>
              <a:rPr lang="en-US" sz="8800" dirty="0" smtClean="0"/>
              <a:t> </a:t>
            </a:r>
            <a:r>
              <a:rPr lang="en-US" sz="8800" dirty="0" err="1"/>
              <a:t>placeNameHolder</a:t>
            </a:r>
            <a:r>
              <a:rPr lang="en-US" sz="8800" dirty="0"/>
              <a:t> </a:t>
            </a:r>
            <a:r>
              <a:rPr lang="en-US" sz="8800" dirty="0"/>
              <a:t>=</a:t>
            </a:r>
            <a:r>
              <a:rPr lang="en-US" sz="8800" dirty="0"/>
              <a:t> </a:t>
            </a:r>
            <a:r>
              <a:rPr lang="en-US" sz="8800" dirty="0"/>
              <a:t>(</a:t>
            </a:r>
            <a:r>
              <a:rPr lang="en-US" sz="8800" dirty="0" err="1"/>
              <a:t>LinearLayout</a:t>
            </a:r>
            <a:r>
              <a:rPr lang="en-US" sz="8800" dirty="0"/>
              <a:t>)</a:t>
            </a:r>
            <a:r>
              <a:rPr lang="en-US" sz="8800" dirty="0"/>
              <a:t> </a:t>
            </a:r>
            <a:r>
              <a:rPr lang="en-US" sz="8800" dirty="0" err="1"/>
              <a:t>v.</a:t>
            </a:r>
            <a:r>
              <a:rPr lang="en-US" sz="8800" dirty="0" err="1"/>
              <a:t>findViewById</a:t>
            </a:r>
            <a:r>
              <a:rPr lang="en-US" sz="8800" dirty="0"/>
              <a:t>(</a:t>
            </a:r>
            <a:r>
              <a:rPr lang="en-US" sz="8800" dirty="0" err="1"/>
              <a:t>R.</a:t>
            </a:r>
            <a:r>
              <a:rPr lang="en-US" sz="8800" dirty="0" err="1"/>
              <a:t>id</a:t>
            </a:r>
            <a:r>
              <a:rPr lang="en-US" sz="8800" dirty="0" err="1"/>
              <a:t>.</a:t>
            </a:r>
            <a:r>
              <a:rPr lang="en-US" sz="8800" dirty="0" err="1"/>
              <a:t>placeNameHolder</a:t>
            </a:r>
            <a:r>
              <a:rPr lang="en-US" sz="8800" dirty="0"/>
              <a:t>);</a:t>
            </a:r>
            <a:r>
              <a:rPr lang="en-US" sz="8800" dirty="0"/>
              <a:t> </a:t>
            </a:r>
            <a:endParaRPr lang="en-US" sz="8800" dirty="0" smtClean="0"/>
          </a:p>
          <a:p>
            <a:pPr marL="0" indent="0" fontAlgn="base">
              <a:buNone/>
            </a:pPr>
            <a:r>
              <a:rPr lang="en-US" sz="8800" i="1" dirty="0" smtClean="0"/>
              <a:t>// </a:t>
            </a:r>
            <a:r>
              <a:rPr lang="en-US" sz="8800" i="1" dirty="0"/>
              <a:t>2</a:t>
            </a:r>
            <a:r>
              <a:rPr lang="en-US" sz="8800" dirty="0"/>
              <a:t> </a:t>
            </a:r>
            <a:endParaRPr lang="en-US" sz="8800" dirty="0" smtClean="0"/>
          </a:p>
          <a:p>
            <a:pPr marL="0" indent="0" fontAlgn="base">
              <a:buNone/>
            </a:pPr>
            <a:r>
              <a:rPr lang="en-US" sz="8800" dirty="0" smtClean="0"/>
              <a:t>Pair&lt;View</a:t>
            </a:r>
            <a:r>
              <a:rPr lang="en-US" sz="8800" dirty="0"/>
              <a:t>, String</a:t>
            </a:r>
            <a:r>
              <a:rPr lang="en-US" sz="8800" dirty="0"/>
              <a:t>&gt;</a:t>
            </a:r>
            <a:r>
              <a:rPr lang="en-US" sz="8800" dirty="0"/>
              <a:t> </a:t>
            </a:r>
            <a:r>
              <a:rPr lang="en-US" sz="8800" dirty="0" err="1"/>
              <a:t>imagePair</a:t>
            </a:r>
            <a:r>
              <a:rPr lang="en-US" sz="8800" dirty="0"/>
              <a:t> </a:t>
            </a:r>
            <a:r>
              <a:rPr lang="en-US" sz="8800" dirty="0"/>
              <a:t>=</a:t>
            </a:r>
            <a:r>
              <a:rPr lang="en-US" sz="8800" dirty="0"/>
              <a:t> </a:t>
            </a:r>
            <a:r>
              <a:rPr lang="en-US" sz="8800" dirty="0" err="1"/>
              <a:t>Pair.</a:t>
            </a:r>
            <a:r>
              <a:rPr lang="en-US" sz="8800" dirty="0" err="1"/>
              <a:t>create</a:t>
            </a:r>
            <a:r>
              <a:rPr lang="en-US" sz="8800" dirty="0"/>
              <a:t>((</a:t>
            </a:r>
            <a:r>
              <a:rPr lang="en-US" sz="8800" u="sng" dirty="0">
                <a:hlinkClick r:id="rId3"/>
              </a:rPr>
              <a:t>View</a:t>
            </a:r>
            <a:r>
              <a:rPr lang="en-US" sz="8800" dirty="0"/>
              <a:t>)</a:t>
            </a:r>
            <a:r>
              <a:rPr lang="en-US" sz="8800" dirty="0"/>
              <a:t> </a:t>
            </a:r>
            <a:r>
              <a:rPr lang="en-US" sz="8800" dirty="0" err="1"/>
              <a:t>placeImage</a:t>
            </a:r>
            <a:r>
              <a:rPr lang="en-US" sz="8800" dirty="0"/>
              <a:t>, </a:t>
            </a:r>
            <a:r>
              <a:rPr lang="en-US" sz="8800" dirty="0"/>
              <a:t>"</a:t>
            </a:r>
            <a:r>
              <a:rPr lang="en-US" sz="8800" dirty="0" err="1"/>
              <a:t>tImage</a:t>
            </a:r>
            <a:r>
              <a:rPr lang="en-US" sz="8800" dirty="0"/>
              <a:t>");</a:t>
            </a:r>
            <a:r>
              <a:rPr lang="en-US" sz="8800" dirty="0"/>
              <a:t> </a:t>
            </a:r>
            <a:br>
              <a:rPr lang="en-US" sz="8800" dirty="0"/>
            </a:br>
            <a:r>
              <a:rPr lang="en-US" sz="8800" dirty="0" smtClean="0"/>
              <a:t>Pair&lt;View</a:t>
            </a:r>
            <a:r>
              <a:rPr lang="en-US" sz="8800" dirty="0"/>
              <a:t>, String</a:t>
            </a:r>
            <a:r>
              <a:rPr lang="en-US" sz="8800" dirty="0"/>
              <a:t>&gt;</a:t>
            </a:r>
            <a:r>
              <a:rPr lang="en-US" sz="8800" dirty="0"/>
              <a:t> </a:t>
            </a:r>
            <a:r>
              <a:rPr lang="en-US" sz="8800" dirty="0" err="1"/>
              <a:t>holderPair</a:t>
            </a:r>
            <a:r>
              <a:rPr lang="en-US" sz="8800" dirty="0"/>
              <a:t> </a:t>
            </a:r>
            <a:r>
              <a:rPr lang="en-US" sz="8800" dirty="0"/>
              <a:t>=</a:t>
            </a:r>
            <a:r>
              <a:rPr lang="en-US" sz="8800" dirty="0"/>
              <a:t> </a:t>
            </a:r>
            <a:r>
              <a:rPr lang="en-US" sz="8800" dirty="0" err="1"/>
              <a:t>Pair.</a:t>
            </a:r>
            <a:r>
              <a:rPr lang="en-US" sz="8800" dirty="0" err="1"/>
              <a:t>create</a:t>
            </a:r>
            <a:r>
              <a:rPr lang="en-US" sz="8800" dirty="0"/>
              <a:t>((</a:t>
            </a:r>
            <a:r>
              <a:rPr lang="en-US" sz="8800" u="sng" dirty="0">
                <a:hlinkClick r:id="rId3"/>
              </a:rPr>
              <a:t>View</a:t>
            </a:r>
            <a:r>
              <a:rPr lang="en-US" sz="8800" dirty="0"/>
              <a:t>)</a:t>
            </a:r>
            <a:r>
              <a:rPr lang="en-US" sz="8800" dirty="0"/>
              <a:t> </a:t>
            </a:r>
            <a:r>
              <a:rPr lang="en-US" sz="8800" dirty="0" err="1"/>
              <a:t>placeNameHolder</a:t>
            </a:r>
            <a:r>
              <a:rPr lang="en-US" sz="8800" dirty="0"/>
              <a:t>, </a:t>
            </a:r>
            <a:r>
              <a:rPr lang="en-US" sz="8800" dirty="0"/>
              <a:t>"</a:t>
            </a:r>
            <a:r>
              <a:rPr lang="en-US" sz="8800" dirty="0" err="1"/>
              <a:t>tNameHolder</a:t>
            </a:r>
            <a:r>
              <a:rPr lang="en-US" sz="8800" dirty="0"/>
              <a:t>");</a:t>
            </a:r>
            <a:r>
              <a:rPr lang="en-US" sz="8800" dirty="0"/>
              <a:t> </a:t>
            </a:r>
            <a:endParaRPr lang="en-US" sz="8800" dirty="0" smtClean="0"/>
          </a:p>
          <a:p>
            <a:pPr marL="0" indent="0" fontAlgn="base">
              <a:buNone/>
            </a:pPr>
            <a:r>
              <a:rPr lang="en-US" sz="8800" i="1" dirty="0" smtClean="0"/>
              <a:t>// </a:t>
            </a:r>
            <a:r>
              <a:rPr lang="en-US" sz="8800" i="1" dirty="0"/>
              <a:t>3</a:t>
            </a:r>
            <a:r>
              <a:rPr lang="en-US" sz="8800" dirty="0"/>
              <a:t> </a:t>
            </a:r>
            <a:endParaRPr lang="en-US" sz="8800" dirty="0" smtClean="0"/>
          </a:p>
          <a:p>
            <a:pPr marL="0" indent="0" fontAlgn="base">
              <a:buNone/>
            </a:pPr>
            <a:r>
              <a:rPr lang="en-US" sz="8800" dirty="0" err="1" smtClean="0"/>
              <a:t>ActivityOptionsCompat</a:t>
            </a:r>
            <a:r>
              <a:rPr lang="en-US" sz="8800" dirty="0" smtClean="0"/>
              <a:t> </a:t>
            </a:r>
            <a:r>
              <a:rPr lang="en-US" sz="8800" dirty="0"/>
              <a:t>options </a:t>
            </a:r>
            <a:r>
              <a:rPr lang="en-US" sz="8800" dirty="0"/>
              <a:t>=</a:t>
            </a:r>
            <a:r>
              <a:rPr lang="en-US" sz="8800" dirty="0"/>
              <a:t> </a:t>
            </a:r>
            <a:r>
              <a:rPr lang="en-US" sz="8800" dirty="0" err="1" smtClean="0"/>
              <a:t>ActivityOptionsCompat.makeSceneTransitionAnimation</a:t>
            </a:r>
            <a:r>
              <a:rPr lang="en-US" sz="8800" dirty="0" smtClean="0"/>
              <a:t>(</a:t>
            </a:r>
            <a:r>
              <a:rPr lang="en-US" sz="8800" dirty="0" err="1" smtClean="0"/>
              <a:t>MainActivity.</a:t>
            </a:r>
            <a:r>
              <a:rPr lang="en-US" sz="8800" b="1" dirty="0" err="1" smtClean="0"/>
              <a:t>this</a:t>
            </a:r>
            <a:r>
              <a:rPr lang="en-US" sz="8800" dirty="0" smtClean="0"/>
              <a:t>,</a:t>
            </a:r>
            <a:br>
              <a:rPr lang="en-US" sz="8800" dirty="0" smtClean="0"/>
            </a:br>
            <a:r>
              <a:rPr lang="en-US" sz="8800" dirty="0" smtClean="0"/>
              <a:t>		</a:t>
            </a:r>
            <a:r>
              <a:rPr lang="en-US" sz="8800" dirty="0" err="1" smtClean="0"/>
              <a:t>imagePair</a:t>
            </a:r>
            <a:r>
              <a:rPr lang="en-US" sz="8800" dirty="0"/>
              <a:t>, </a:t>
            </a:r>
            <a:r>
              <a:rPr lang="en-US" sz="8800" dirty="0" err="1"/>
              <a:t>holderPair</a:t>
            </a:r>
            <a:r>
              <a:rPr lang="en-US" sz="8800" dirty="0"/>
              <a:t>);</a:t>
            </a:r>
            <a:r>
              <a:rPr lang="en-US" sz="8800" dirty="0"/>
              <a:t> </a:t>
            </a:r>
            <a:br>
              <a:rPr lang="en-US" sz="8800" dirty="0"/>
            </a:br>
            <a:r>
              <a:rPr lang="en-US" sz="8800" dirty="0" err="1" smtClean="0"/>
              <a:t>ActivityCompat.startActivity</a:t>
            </a:r>
            <a:r>
              <a:rPr lang="en-US" sz="8800" dirty="0" smtClean="0"/>
              <a:t>(</a:t>
            </a:r>
            <a:r>
              <a:rPr lang="en-US" sz="8800" dirty="0" err="1" smtClean="0"/>
              <a:t>MainActivity.</a:t>
            </a:r>
            <a:r>
              <a:rPr lang="en-US" sz="8800" b="1" dirty="0" err="1" smtClean="0"/>
              <a:t>this</a:t>
            </a:r>
            <a:r>
              <a:rPr lang="en-US" sz="8800" dirty="0"/>
              <a:t>, intent, </a:t>
            </a:r>
            <a:r>
              <a:rPr lang="en-US" sz="8800" dirty="0" err="1"/>
              <a:t>options.</a:t>
            </a:r>
            <a:r>
              <a:rPr lang="en-US" sz="8800" dirty="0" err="1"/>
              <a:t>toBundle</a:t>
            </a:r>
            <a:r>
              <a:rPr lang="en-US" sz="8800" dirty="0"/>
              <a:t>());</a:t>
            </a:r>
            <a:r>
              <a:rPr lang="en-US" sz="4500" dirty="0"/>
              <a:t/>
            </a:r>
            <a:br>
              <a:rPr lang="en-US" sz="4500" dirty="0"/>
            </a:br>
            <a:r>
              <a:rPr lang="en-US" sz="3200" dirty="0"/>
              <a:t/>
            </a:r>
            <a:br>
              <a:rPr lang="en-US" sz="3200" dirty="0"/>
            </a:br>
            <a:r>
              <a:rPr lang="en-US" sz="3200" dirty="0"/>
              <a:t/>
            </a:r>
            <a:br>
              <a:rPr lang="en-US" sz="3200" dirty="0"/>
            </a:br>
            <a:endParaRPr lang="en-US" sz="3200" dirty="0"/>
          </a:p>
        </p:txBody>
      </p:sp>
    </p:spTree>
    <p:extLst>
      <p:ext uri="{BB962C8B-B14F-4D97-AF65-F5344CB8AC3E}">
        <p14:creationId xmlns:p14="http://schemas.microsoft.com/office/powerpoint/2010/main" val="432978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Activity Transitions </a:t>
            </a:r>
            <a:r>
              <a:rPr lang="en-US" dirty="0" smtClean="0"/>
              <a:t/>
            </a:r>
            <a:br>
              <a:rPr lang="en-US" dirty="0" smtClean="0"/>
            </a:br>
            <a:r>
              <a:rPr lang="en-US" dirty="0" smtClean="0"/>
              <a:t>With </a:t>
            </a:r>
            <a:r>
              <a:rPr lang="en-US" dirty="0"/>
              <a:t>Shared Elements</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526306" y="331694"/>
            <a:ext cx="3245224" cy="5778533"/>
          </a:xfrm>
        </p:spPr>
      </p:pic>
    </p:spTree>
    <p:extLst>
      <p:ext uri="{BB962C8B-B14F-4D97-AF65-F5344CB8AC3E}">
        <p14:creationId xmlns:p14="http://schemas.microsoft.com/office/powerpoint/2010/main" val="777452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Activity Transitions </a:t>
            </a:r>
            <a:r>
              <a:rPr lang="en-US" dirty="0" smtClean="0"/>
              <a:t/>
            </a:r>
            <a:br>
              <a:rPr lang="en-US" dirty="0" smtClean="0"/>
            </a:br>
            <a:r>
              <a:rPr lang="en-US" dirty="0" smtClean="0"/>
              <a:t>With </a:t>
            </a:r>
            <a:r>
              <a:rPr lang="en-US" dirty="0"/>
              <a:t>Shared Elements</a:t>
            </a:r>
          </a:p>
        </p:txBody>
      </p:sp>
      <p:sp>
        <p:nvSpPr>
          <p:cNvPr id="6" name="Content Placeholder 5"/>
          <p:cNvSpPr>
            <a:spLocks noGrp="1"/>
          </p:cNvSpPr>
          <p:nvPr>
            <p:ph idx="1"/>
          </p:nvPr>
        </p:nvSpPr>
        <p:spPr/>
        <p:txBody>
          <a:bodyPr/>
          <a:lstStyle/>
          <a:p>
            <a:pPr marL="0" indent="0">
              <a:buNone/>
            </a:pPr>
            <a:r>
              <a:rPr lang="en-US" dirty="0" err="1"/>
              <a:t>getWindow</a:t>
            </a:r>
            <a:r>
              <a:rPr lang="en-US" dirty="0"/>
              <a:t>()</a:t>
            </a:r>
            <a:r>
              <a:rPr lang="en-US" dirty="0"/>
              <a:t>.</a:t>
            </a:r>
            <a:r>
              <a:rPr lang="en-US" dirty="0" err="1"/>
              <a:t>getEnterTransition</a:t>
            </a:r>
            <a:r>
              <a:rPr lang="en-US" dirty="0"/>
              <a:t>()</a:t>
            </a:r>
            <a:r>
              <a:rPr lang="en-US" dirty="0"/>
              <a:t>.</a:t>
            </a:r>
            <a:r>
              <a:rPr lang="en-US" dirty="0" err="1"/>
              <a:t>addListener</a:t>
            </a:r>
            <a:r>
              <a:rPr lang="en-US" dirty="0"/>
              <a:t>(</a:t>
            </a:r>
            <a:r>
              <a:rPr lang="en-US" b="1" dirty="0"/>
              <a:t>new</a:t>
            </a:r>
            <a:r>
              <a:rPr lang="en-US" dirty="0"/>
              <a:t> </a:t>
            </a:r>
            <a:r>
              <a:rPr lang="en-US" dirty="0" err="1"/>
              <a:t>TransitionAdapter</a:t>
            </a:r>
            <a:r>
              <a:rPr lang="en-US" dirty="0"/>
              <a:t>()</a:t>
            </a:r>
            <a:r>
              <a:rPr lang="en-US" dirty="0"/>
              <a:t> </a:t>
            </a:r>
            <a:r>
              <a:rPr lang="en-US" dirty="0"/>
              <a:t>{</a:t>
            </a:r>
            <a:r>
              <a:rPr lang="en-US" dirty="0"/>
              <a:t> </a:t>
            </a:r>
            <a:endParaRPr lang="en-US" dirty="0" smtClean="0"/>
          </a:p>
          <a:p>
            <a:pPr marL="0" indent="0">
              <a:buNone/>
            </a:pPr>
            <a:r>
              <a:rPr lang="en-US" dirty="0" smtClean="0"/>
              <a:t>	@</a:t>
            </a:r>
            <a:r>
              <a:rPr lang="en-US" dirty="0"/>
              <a:t>Override </a:t>
            </a:r>
            <a:endParaRPr lang="en-US" dirty="0" smtClean="0"/>
          </a:p>
          <a:p>
            <a:pPr marL="0" indent="0">
              <a:buNone/>
            </a:pPr>
            <a:r>
              <a:rPr lang="en-US" b="1" dirty="0"/>
              <a:t>	</a:t>
            </a:r>
            <a:r>
              <a:rPr lang="en-US" b="1" dirty="0" smtClean="0"/>
              <a:t>public</a:t>
            </a:r>
            <a:r>
              <a:rPr lang="en-US" dirty="0" smtClean="0"/>
              <a:t> </a:t>
            </a:r>
            <a:r>
              <a:rPr lang="en-US" b="1" dirty="0"/>
              <a:t>void</a:t>
            </a:r>
            <a:r>
              <a:rPr lang="en-US" dirty="0"/>
              <a:t> </a:t>
            </a:r>
            <a:r>
              <a:rPr lang="en-US" dirty="0" err="1"/>
              <a:t>onTransitionEnd</a:t>
            </a:r>
            <a:r>
              <a:rPr lang="en-US" dirty="0"/>
              <a:t>(</a:t>
            </a:r>
            <a:r>
              <a:rPr lang="en-US" dirty="0"/>
              <a:t>Transition transition</a:t>
            </a:r>
            <a:r>
              <a:rPr lang="en-US" dirty="0"/>
              <a:t>)</a:t>
            </a:r>
            <a:r>
              <a:rPr lang="en-US" dirty="0"/>
              <a:t> </a:t>
            </a:r>
            <a:r>
              <a:rPr lang="en-US" dirty="0" smtClean="0"/>
              <a:t>{</a:t>
            </a:r>
          </a:p>
          <a:p>
            <a:pPr marL="0" indent="0">
              <a:buNone/>
            </a:pPr>
            <a:r>
              <a:rPr lang="en-US" dirty="0"/>
              <a:t>	</a:t>
            </a:r>
            <a:r>
              <a:rPr lang="en-US" dirty="0" smtClean="0"/>
              <a:t>	</a:t>
            </a:r>
            <a:r>
              <a:rPr lang="en-US" dirty="0" err="1" smtClean="0"/>
              <a:t>mAddButton.animate</a:t>
            </a:r>
            <a:r>
              <a:rPr lang="en-US" dirty="0"/>
              <a:t>()</a:t>
            </a:r>
            <a:r>
              <a:rPr lang="en-US" dirty="0"/>
              <a:t>.</a:t>
            </a:r>
            <a:r>
              <a:rPr lang="en-US" dirty="0"/>
              <a:t>alpha(</a:t>
            </a:r>
            <a:r>
              <a:rPr lang="en-US" dirty="0"/>
              <a:t>1.0f</a:t>
            </a:r>
            <a:r>
              <a:rPr lang="en-US" dirty="0"/>
              <a:t>);</a:t>
            </a:r>
            <a:r>
              <a:rPr lang="en-US" dirty="0"/>
              <a:t> </a:t>
            </a:r>
            <a:r>
              <a:rPr lang="en-US" dirty="0" smtClean="0"/>
              <a:t>		</a:t>
            </a:r>
          </a:p>
          <a:p>
            <a:pPr marL="0" indent="0">
              <a:buNone/>
            </a:pPr>
            <a:r>
              <a:rPr lang="en-US" dirty="0" smtClean="0"/>
              <a:t>		</a:t>
            </a:r>
            <a:r>
              <a:rPr lang="en-US" dirty="0" err="1" smtClean="0"/>
              <a:t>getWindow</a:t>
            </a:r>
            <a:r>
              <a:rPr lang="en-US" dirty="0"/>
              <a:t>()</a:t>
            </a:r>
            <a:r>
              <a:rPr lang="en-US" dirty="0"/>
              <a:t>.</a:t>
            </a:r>
            <a:r>
              <a:rPr lang="en-US" dirty="0" err="1"/>
              <a:t>getEnterTransition</a:t>
            </a:r>
            <a:r>
              <a:rPr lang="en-US" dirty="0"/>
              <a:t>()</a:t>
            </a:r>
            <a:r>
              <a:rPr lang="en-US" dirty="0"/>
              <a:t>.</a:t>
            </a:r>
            <a:r>
              <a:rPr lang="en-US" dirty="0" err="1"/>
              <a:t>removeListener</a:t>
            </a:r>
            <a:r>
              <a:rPr lang="en-US" dirty="0"/>
              <a:t>(</a:t>
            </a:r>
            <a:r>
              <a:rPr lang="en-US" b="1" dirty="0"/>
              <a:t>this</a:t>
            </a:r>
            <a:r>
              <a:rPr lang="en-US" dirty="0"/>
              <a:t>);</a:t>
            </a:r>
            <a:r>
              <a:rPr lang="en-US" dirty="0"/>
              <a:t> </a:t>
            </a:r>
            <a:endParaRPr lang="en-US" dirty="0" smtClean="0"/>
          </a:p>
          <a:p>
            <a:pPr marL="0" indent="0">
              <a:buNone/>
            </a:pPr>
            <a:r>
              <a:rPr lang="en-US" dirty="0"/>
              <a:t>	</a:t>
            </a:r>
            <a:r>
              <a:rPr lang="en-US" dirty="0" smtClean="0"/>
              <a:t>} </a:t>
            </a:r>
          </a:p>
          <a:p>
            <a:pPr marL="0" indent="0">
              <a:buNone/>
            </a:pPr>
            <a:r>
              <a:rPr lang="en-US" dirty="0" smtClean="0"/>
              <a:t>});</a:t>
            </a:r>
            <a:endParaRPr lang="en-US" dirty="0"/>
          </a:p>
        </p:txBody>
      </p:sp>
    </p:spTree>
    <p:extLst>
      <p:ext uri="{BB962C8B-B14F-4D97-AF65-F5344CB8AC3E}">
        <p14:creationId xmlns:p14="http://schemas.microsoft.com/office/powerpoint/2010/main" val="1470533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Activity Transitions </a:t>
            </a:r>
            <a:r>
              <a:rPr lang="en-US" dirty="0" smtClean="0"/>
              <a:t/>
            </a:r>
            <a:br>
              <a:rPr lang="en-US" dirty="0" smtClean="0"/>
            </a:br>
            <a:r>
              <a:rPr lang="en-US" dirty="0" smtClean="0"/>
              <a:t>With </a:t>
            </a:r>
            <a:r>
              <a:rPr lang="en-US" dirty="0"/>
              <a:t>Shared Elements</a:t>
            </a:r>
          </a:p>
        </p:txBody>
      </p:sp>
      <p:sp>
        <p:nvSpPr>
          <p:cNvPr id="6" name="Content Placeholder 5"/>
          <p:cNvSpPr>
            <a:spLocks noGrp="1"/>
          </p:cNvSpPr>
          <p:nvPr>
            <p:ph idx="1"/>
          </p:nvPr>
        </p:nvSpPr>
        <p:spPr/>
        <p:txBody>
          <a:bodyPr/>
          <a:lstStyle/>
          <a:p>
            <a:pPr marL="0" indent="0">
              <a:buNone/>
            </a:pPr>
            <a:r>
              <a:rPr lang="en-US" dirty="0"/>
              <a:t>&lt;</a:t>
            </a:r>
            <a:r>
              <a:rPr lang="en-US" dirty="0" err="1"/>
              <a:t>ImageButton</a:t>
            </a:r>
            <a:r>
              <a:rPr lang="en-US" dirty="0"/>
              <a:t/>
            </a:r>
            <a:br>
              <a:rPr lang="en-US" dirty="0"/>
            </a:br>
            <a:r>
              <a:rPr lang="en-US" dirty="0"/>
              <a:t>  </a:t>
            </a:r>
            <a:r>
              <a:rPr lang="en-US" dirty="0" err="1"/>
              <a:t>android:id</a:t>
            </a:r>
            <a:r>
              <a:rPr lang="en-US" dirty="0"/>
              <a:t>="@+id/</a:t>
            </a:r>
            <a:r>
              <a:rPr lang="en-US" dirty="0" err="1"/>
              <a:t>btn_add</a:t>
            </a:r>
            <a:r>
              <a:rPr lang="en-US" dirty="0"/>
              <a:t>"</a:t>
            </a:r>
            <a:br>
              <a:rPr lang="en-US" dirty="0"/>
            </a:br>
            <a:r>
              <a:rPr lang="en-US" dirty="0"/>
              <a:t>  </a:t>
            </a:r>
            <a:r>
              <a:rPr lang="en-US" dirty="0" err="1"/>
              <a:t>android:layout_width</a:t>
            </a:r>
            <a:r>
              <a:rPr lang="en-US" dirty="0"/>
              <a:t>="@</a:t>
            </a:r>
            <a:r>
              <a:rPr lang="en-US" dirty="0" err="1"/>
              <a:t>dimen</a:t>
            </a:r>
            <a:r>
              <a:rPr lang="en-US" dirty="0"/>
              <a:t>/</a:t>
            </a:r>
            <a:r>
              <a:rPr lang="en-US" dirty="0" err="1"/>
              <a:t>floating_button_size</a:t>
            </a:r>
            <a:r>
              <a:rPr lang="en-US" dirty="0"/>
              <a:t>"</a:t>
            </a:r>
            <a:br>
              <a:rPr lang="en-US" dirty="0"/>
            </a:br>
            <a:r>
              <a:rPr lang="en-US" dirty="0"/>
              <a:t>  </a:t>
            </a:r>
            <a:r>
              <a:rPr lang="en-US" dirty="0" err="1"/>
              <a:t>android:layout_height</a:t>
            </a:r>
            <a:r>
              <a:rPr lang="en-US" dirty="0"/>
              <a:t>="@</a:t>
            </a:r>
            <a:r>
              <a:rPr lang="en-US" dirty="0" err="1"/>
              <a:t>dimen</a:t>
            </a:r>
            <a:r>
              <a:rPr lang="en-US" dirty="0"/>
              <a:t>/</a:t>
            </a:r>
            <a:r>
              <a:rPr lang="en-US" dirty="0" err="1"/>
              <a:t>floating_button_size</a:t>
            </a:r>
            <a:r>
              <a:rPr lang="en-US" dirty="0"/>
              <a:t>"</a:t>
            </a:r>
            <a:br>
              <a:rPr lang="en-US" dirty="0"/>
            </a:br>
            <a:r>
              <a:rPr lang="en-US" dirty="0"/>
              <a:t>  </a:t>
            </a:r>
            <a:r>
              <a:rPr lang="en-US" dirty="0" err="1"/>
              <a:t>android:layout_gravity</a:t>
            </a:r>
            <a:r>
              <a:rPr lang="en-US" dirty="0"/>
              <a:t>="end"</a:t>
            </a:r>
            <a:br>
              <a:rPr lang="en-US" dirty="0"/>
            </a:br>
            <a:r>
              <a:rPr lang="en-US" dirty="0"/>
              <a:t>  </a:t>
            </a:r>
            <a:r>
              <a:rPr lang="en-US" dirty="0" err="1"/>
              <a:t>android:layout_marginEnd</a:t>
            </a:r>
            <a:r>
              <a:rPr lang="en-US" dirty="0"/>
              <a:t>="10dp"</a:t>
            </a:r>
            <a:br>
              <a:rPr lang="en-US" dirty="0"/>
            </a:br>
            <a:r>
              <a:rPr lang="en-US" dirty="0"/>
              <a:t>  </a:t>
            </a:r>
            <a:r>
              <a:rPr lang="en-US" dirty="0" err="1"/>
              <a:t>android:layout_marginTop</a:t>
            </a:r>
            <a:r>
              <a:rPr lang="en-US" dirty="0"/>
              <a:t>="28dp"</a:t>
            </a:r>
            <a:br>
              <a:rPr lang="en-US" dirty="0"/>
            </a:br>
            <a:r>
              <a:rPr lang="en-US" b="1" dirty="0"/>
              <a:t>  </a:t>
            </a:r>
            <a:r>
              <a:rPr lang="en-US" b="1" dirty="0" err="1"/>
              <a:t>android:alpha</a:t>
            </a:r>
            <a:r>
              <a:rPr lang="en-US" b="1" dirty="0"/>
              <a:t>="0.0"</a:t>
            </a:r>
            <a:r>
              <a:rPr lang="en-US" dirty="0"/>
              <a:t/>
            </a:r>
            <a:br>
              <a:rPr lang="en-US" dirty="0"/>
            </a:br>
            <a:r>
              <a:rPr lang="en-US" dirty="0"/>
              <a:t>  </a:t>
            </a:r>
            <a:r>
              <a:rPr lang="en-US" dirty="0" err="1"/>
              <a:t>android:background</a:t>
            </a:r>
            <a:r>
              <a:rPr lang="en-US" dirty="0"/>
              <a:t>="@</a:t>
            </a:r>
            <a:r>
              <a:rPr lang="en-US" dirty="0" err="1"/>
              <a:t>drawable</a:t>
            </a:r>
            <a:r>
              <a:rPr lang="en-US" dirty="0"/>
              <a:t>/</a:t>
            </a:r>
            <a:r>
              <a:rPr lang="en-US" dirty="0" err="1"/>
              <a:t>btn_background</a:t>
            </a:r>
            <a:r>
              <a:rPr lang="en-US" dirty="0"/>
              <a:t>"</a:t>
            </a:r>
            <a:br>
              <a:rPr lang="en-US" dirty="0"/>
            </a:br>
            <a:r>
              <a:rPr lang="en-US" dirty="0"/>
              <a:t>  </a:t>
            </a:r>
            <a:r>
              <a:rPr lang="en-US" dirty="0" err="1"/>
              <a:t>android:contentDescription</a:t>
            </a:r>
            <a:r>
              <a:rPr lang="en-US" dirty="0"/>
              <a:t>="@null"</a:t>
            </a:r>
            <a:br>
              <a:rPr lang="en-US" dirty="0"/>
            </a:br>
            <a:r>
              <a:rPr lang="en-US" dirty="0"/>
              <a:t>  </a:t>
            </a:r>
            <a:r>
              <a:rPr lang="en-US" dirty="0" err="1"/>
              <a:t>android:elevation</a:t>
            </a:r>
            <a:r>
              <a:rPr lang="en-US" dirty="0"/>
              <a:t>="@</a:t>
            </a:r>
            <a:r>
              <a:rPr lang="en-US" dirty="0" err="1"/>
              <a:t>dimen</a:t>
            </a:r>
            <a:r>
              <a:rPr lang="en-US" dirty="0"/>
              <a:t>/</a:t>
            </a:r>
            <a:r>
              <a:rPr lang="en-US" dirty="0" err="1"/>
              <a:t>button_elevation</a:t>
            </a:r>
            <a:r>
              <a:rPr lang="en-US" dirty="0"/>
              <a:t>"</a:t>
            </a:r>
            <a:r>
              <a:rPr lang="en-US" dirty="0"/>
              <a:t>/&gt;</a:t>
            </a:r>
            <a:br>
              <a:rPr lang="en-US" dirty="0"/>
            </a:br>
            <a:endParaRPr lang="en-US" dirty="0"/>
          </a:p>
        </p:txBody>
      </p:sp>
    </p:spTree>
    <p:extLst>
      <p:ext uri="{BB962C8B-B14F-4D97-AF65-F5344CB8AC3E}">
        <p14:creationId xmlns:p14="http://schemas.microsoft.com/office/powerpoint/2010/main" val="4697697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Action Bar</a:t>
            </a:r>
            <a:endParaRPr lang="en-US" dirty="0"/>
          </a:p>
        </p:txBody>
      </p:sp>
      <p:sp>
        <p:nvSpPr>
          <p:cNvPr id="6" name="Content Placeholder 5"/>
          <p:cNvSpPr>
            <a:spLocks noGrp="1"/>
          </p:cNvSpPr>
          <p:nvPr>
            <p:ph idx="1"/>
          </p:nvPr>
        </p:nvSpPr>
        <p:spPr/>
        <p:txBody>
          <a:bodyPr/>
          <a:lstStyle/>
          <a:p>
            <a:pPr marL="0" indent="0">
              <a:buNone/>
            </a:pPr>
            <a:r>
              <a:rPr lang="en-US" dirty="0"/>
              <a:t>&lt;</a:t>
            </a:r>
            <a:r>
              <a:rPr lang="en-US" dirty="0"/>
              <a:t>item name</a:t>
            </a:r>
            <a:r>
              <a:rPr lang="en-US" dirty="0"/>
              <a:t>="</a:t>
            </a:r>
            <a:r>
              <a:rPr lang="en-US" dirty="0" err="1"/>
              <a:t>android:windowActionBar</a:t>
            </a:r>
            <a:r>
              <a:rPr lang="en-US" dirty="0"/>
              <a:t>"&gt;</a:t>
            </a:r>
            <a:r>
              <a:rPr lang="en-US" dirty="0"/>
              <a:t>false</a:t>
            </a:r>
            <a:r>
              <a:rPr lang="en-US" dirty="0"/>
              <a:t>&lt;/</a:t>
            </a:r>
            <a:r>
              <a:rPr lang="en-US" dirty="0"/>
              <a:t>item</a:t>
            </a:r>
            <a:r>
              <a:rPr lang="en-US" dirty="0"/>
              <a:t>&gt;</a:t>
            </a:r>
            <a:r>
              <a:rPr lang="en-US" dirty="0"/>
              <a:t> </a:t>
            </a:r>
            <a:r>
              <a:rPr lang="en-US" dirty="0" smtClean="0"/>
              <a:t/>
            </a:r>
            <a:br>
              <a:rPr lang="en-US" dirty="0" smtClean="0"/>
            </a:br>
            <a:r>
              <a:rPr lang="en-US" dirty="0" smtClean="0"/>
              <a:t>&lt;</a:t>
            </a:r>
            <a:r>
              <a:rPr lang="en-US" dirty="0"/>
              <a:t>item name</a:t>
            </a:r>
            <a:r>
              <a:rPr lang="en-US" dirty="0"/>
              <a:t>="</a:t>
            </a:r>
            <a:r>
              <a:rPr lang="en-US" dirty="0" err="1"/>
              <a:t>android:windowNoTitle</a:t>
            </a:r>
            <a:r>
              <a:rPr lang="en-US" dirty="0"/>
              <a:t>"&gt;</a:t>
            </a:r>
            <a:r>
              <a:rPr lang="en-US" dirty="0"/>
              <a:t>true</a:t>
            </a:r>
            <a:r>
              <a:rPr lang="en-US" dirty="0"/>
              <a:t>&lt;/</a:t>
            </a:r>
            <a:r>
              <a:rPr lang="en-US" dirty="0"/>
              <a:t>item</a:t>
            </a:r>
            <a:r>
              <a:rPr lang="en-US" dirty="0" smtClean="0"/>
              <a:t>&gt;</a:t>
            </a:r>
          </a:p>
          <a:p>
            <a:pPr marL="0" indent="0">
              <a:buNone/>
            </a:pPr>
            <a:r>
              <a:rPr lang="en-US" b="1" dirty="0"/>
              <a:t>&lt;include</a:t>
            </a:r>
            <a:r>
              <a:rPr lang="en-US" dirty="0"/>
              <a:t> </a:t>
            </a:r>
            <a:r>
              <a:rPr lang="en-US" dirty="0" err="1"/>
              <a:t>android:id</a:t>
            </a:r>
            <a:r>
              <a:rPr lang="en-US" dirty="0"/>
              <a:t>="@+id/toolbar"</a:t>
            </a:r>
            <a:r>
              <a:rPr lang="en-US" dirty="0"/>
              <a:t> </a:t>
            </a:r>
            <a:r>
              <a:rPr lang="en-US" dirty="0"/>
              <a:t>layout="@layout/toolbar" </a:t>
            </a:r>
            <a:r>
              <a:rPr lang="en-US" b="1" dirty="0"/>
              <a:t>/&gt;</a:t>
            </a:r>
            <a:endParaRPr lang="en-US" dirty="0"/>
          </a:p>
        </p:txBody>
      </p:sp>
    </p:spTree>
    <p:extLst>
      <p:ext uri="{BB962C8B-B14F-4D97-AF65-F5344CB8AC3E}">
        <p14:creationId xmlns:p14="http://schemas.microsoft.com/office/powerpoint/2010/main" val="6878049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Action Bar</a:t>
            </a:r>
            <a:endParaRPr lang="en-US" dirty="0"/>
          </a:p>
        </p:txBody>
      </p:sp>
      <p:sp>
        <p:nvSpPr>
          <p:cNvPr id="6" name="Content Placeholder 5"/>
          <p:cNvSpPr>
            <a:spLocks noGrp="1"/>
          </p:cNvSpPr>
          <p:nvPr>
            <p:ph idx="1"/>
          </p:nvPr>
        </p:nvSpPr>
        <p:spPr/>
        <p:txBody>
          <a:bodyPr/>
          <a:lstStyle/>
          <a:p>
            <a:pPr marL="0" indent="0">
              <a:buNone/>
            </a:pPr>
            <a:r>
              <a:rPr lang="en-US" dirty="0" smtClean="0"/>
              <a:t>private Toolbar toolbar;</a:t>
            </a:r>
            <a:endParaRPr lang="en-US" dirty="0"/>
          </a:p>
          <a:p>
            <a:pPr marL="0" indent="0">
              <a:buNone/>
            </a:pPr>
            <a:r>
              <a:rPr lang="en-US" b="1" dirty="0"/>
              <a:t>toolbar </a:t>
            </a:r>
            <a:r>
              <a:rPr lang="en-US" dirty="0"/>
              <a:t>= (Toolbar) </a:t>
            </a:r>
            <a:r>
              <a:rPr lang="en-US" dirty="0" err="1"/>
              <a:t>findViewById</a:t>
            </a:r>
            <a:r>
              <a:rPr lang="en-US" dirty="0"/>
              <a:t>(</a:t>
            </a:r>
            <a:r>
              <a:rPr lang="en-US" dirty="0" err="1"/>
              <a:t>R.id.</a:t>
            </a:r>
            <a:r>
              <a:rPr lang="en-US" b="1" i="1" dirty="0" err="1"/>
              <a:t>toolbar</a:t>
            </a:r>
            <a:r>
              <a:rPr lang="en-US" dirty="0"/>
              <a:t>);</a:t>
            </a:r>
            <a:br>
              <a:rPr lang="en-US" dirty="0"/>
            </a:br>
            <a:r>
              <a:rPr lang="en-US" dirty="0" err="1"/>
              <a:t>setUpActionBar</a:t>
            </a:r>
            <a:r>
              <a:rPr lang="en-US" dirty="0"/>
              <a:t>();</a:t>
            </a:r>
            <a:endParaRPr lang="en-US" dirty="0" smtClean="0"/>
          </a:p>
          <a:p>
            <a:pPr marL="0" indent="0">
              <a:buNone/>
            </a:pPr>
            <a:r>
              <a:rPr lang="en-US" b="1" dirty="0"/>
              <a:t>private void </a:t>
            </a:r>
            <a:r>
              <a:rPr lang="en-US" dirty="0" err="1"/>
              <a:t>setUpActionBar</a:t>
            </a:r>
            <a:r>
              <a:rPr lang="en-US" dirty="0"/>
              <a:t>() {</a:t>
            </a:r>
            <a:br>
              <a:rPr lang="en-US" dirty="0"/>
            </a:br>
            <a:r>
              <a:rPr lang="en-US" dirty="0"/>
              <a:t>  </a:t>
            </a:r>
            <a:r>
              <a:rPr lang="en-US" b="1" dirty="0"/>
              <a:t>if </a:t>
            </a:r>
            <a:r>
              <a:rPr lang="en-US" dirty="0"/>
              <a:t>(</a:t>
            </a:r>
            <a:r>
              <a:rPr lang="en-US" b="1" dirty="0"/>
              <a:t>toolbar </a:t>
            </a:r>
            <a:r>
              <a:rPr lang="en-US" dirty="0"/>
              <a:t>!= </a:t>
            </a:r>
            <a:r>
              <a:rPr lang="en-US" b="1" dirty="0"/>
              <a:t>null</a:t>
            </a:r>
            <a:r>
              <a:rPr lang="en-US" dirty="0"/>
              <a:t>) {</a:t>
            </a:r>
            <a:br>
              <a:rPr lang="en-US" dirty="0"/>
            </a:br>
            <a:r>
              <a:rPr lang="en-US" dirty="0"/>
              <a:t>    </a:t>
            </a:r>
            <a:r>
              <a:rPr lang="en-US" dirty="0" err="1"/>
              <a:t>setActionBar</a:t>
            </a:r>
            <a:r>
              <a:rPr lang="en-US" dirty="0"/>
              <a:t>(</a:t>
            </a:r>
            <a:r>
              <a:rPr lang="en-US" b="1" dirty="0"/>
              <a:t>toolbar</a:t>
            </a:r>
            <a:r>
              <a:rPr lang="en-US" dirty="0"/>
              <a:t>);</a:t>
            </a:r>
            <a:br>
              <a:rPr lang="en-US" dirty="0"/>
            </a:br>
            <a:r>
              <a:rPr lang="en-US" dirty="0"/>
              <a:t>    </a:t>
            </a:r>
            <a:r>
              <a:rPr lang="en-US" dirty="0" err="1"/>
              <a:t>getActionBar</a:t>
            </a:r>
            <a:r>
              <a:rPr lang="en-US" dirty="0"/>
              <a:t>().</a:t>
            </a:r>
            <a:r>
              <a:rPr lang="en-US" dirty="0" err="1"/>
              <a:t>setDisplayHomeAsUpEnabled</a:t>
            </a:r>
            <a:r>
              <a:rPr lang="en-US" dirty="0"/>
              <a:t>(</a:t>
            </a:r>
            <a:r>
              <a:rPr lang="en-US" b="1" dirty="0"/>
              <a:t>false</a:t>
            </a:r>
            <a:r>
              <a:rPr lang="en-US" dirty="0"/>
              <a:t>);</a:t>
            </a:r>
            <a:br>
              <a:rPr lang="en-US" dirty="0"/>
            </a:br>
            <a:r>
              <a:rPr lang="en-US" dirty="0"/>
              <a:t>    </a:t>
            </a:r>
            <a:r>
              <a:rPr lang="en-US" dirty="0" err="1"/>
              <a:t>getActionBar</a:t>
            </a:r>
            <a:r>
              <a:rPr lang="en-US" dirty="0"/>
              <a:t>().</a:t>
            </a:r>
            <a:r>
              <a:rPr lang="en-US" dirty="0" err="1"/>
              <a:t>setDisplayShowTitleEnabled</a:t>
            </a:r>
            <a:r>
              <a:rPr lang="en-US" dirty="0"/>
              <a:t>(</a:t>
            </a:r>
            <a:r>
              <a:rPr lang="en-US" b="1" dirty="0"/>
              <a:t>true</a:t>
            </a:r>
            <a:r>
              <a:rPr lang="en-US" dirty="0"/>
              <a:t>);</a:t>
            </a:r>
            <a:br>
              <a:rPr lang="en-US" dirty="0"/>
            </a:br>
            <a:r>
              <a:rPr lang="en-US" dirty="0"/>
              <a:t>    </a:t>
            </a:r>
            <a:r>
              <a:rPr lang="en-US" dirty="0" err="1"/>
              <a:t>getActionBar</a:t>
            </a:r>
            <a:r>
              <a:rPr lang="en-US" dirty="0"/>
              <a:t>().</a:t>
            </a:r>
            <a:r>
              <a:rPr lang="en-US" dirty="0" err="1"/>
              <a:t>setElevation</a:t>
            </a:r>
            <a:r>
              <a:rPr lang="en-US" dirty="0"/>
              <a:t>(</a:t>
            </a:r>
            <a:r>
              <a:rPr lang="en-US" dirty="0"/>
              <a:t>7</a:t>
            </a:r>
            <a:r>
              <a:rPr lang="en-US" dirty="0"/>
              <a:t>);</a:t>
            </a:r>
            <a:br>
              <a:rPr lang="en-US" dirty="0"/>
            </a:br>
            <a:r>
              <a:rPr lang="en-US" dirty="0"/>
              <a:t>  }</a:t>
            </a:r>
            <a:br>
              <a:rPr lang="en-US" dirty="0"/>
            </a:br>
            <a:r>
              <a:rPr lang="en-US" dirty="0"/>
              <a:t>}</a:t>
            </a:r>
          </a:p>
          <a:p>
            <a:pPr marL="0" indent="0">
              <a:buNone/>
            </a:pPr>
            <a:endParaRPr lang="en-US" dirty="0"/>
          </a:p>
        </p:txBody>
      </p:sp>
    </p:spTree>
    <p:extLst>
      <p:ext uri="{BB962C8B-B14F-4D97-AF65-F5344CB8AC3E}">
        <p14:creationId xmlns:p14="http://schemas.microsoft.com/office/powerpoint/2010/main" val="960121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style.xml</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 y="1970088"/>
            <a:ext cx="10058400" cy="3742660"/>
          </a:xfrm>
          <a:prstGeom prst="rect">
            <a:avLst/>
          </a:prstGeom>
        </p:spPr>
      </p:pic>
    </p:spTree>
    <p:extLst>
      <p:ext uri="{BB962C8B-B14F-4D97-AF65-F5344CB8AC3E}">
        <p14:creationId xmlns:p14="http://schemas.microsoft.com/office/powerpoint/2010/main" val="291678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Action Bar</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4400" y="777688"/>
            <a:ext cx="9982200" cy="4800600"/>
          </a:xfrm>
          <a:prstGeom prst="rect">
            <a:avLst/>
          </a:prstGeom>
        </p:spPr>
      </p:pic>
    </p:spTree>
    <p:extLst>
      <p:ext uri="{BB962C8B-B14F-4D97-AF65-F5344CB8AC3E}">
        <p14:creationId xmlns:p14="http://schemas.microsoft.com/office/powerpoint/2010/main" val="436400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Material Design</a:t>
            </a:r>
            <a:endParaRPr lang="en-US" dirty="0"/>
          </a:p>
        </p:txBody>
      </p:sp>
      <p:pic>
        <p:nvPicPr>
          <p:cNvPr id="5" name="device-2015-04-22-230812.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5576889" y="340659"/>
            <a:ext cx="3272678" cy="5818094"/>
          </a:xfrm>
          <a:prstGeom prst="rect">
            <a:avLst/>
          </a:prstGeom>
        </p:spPr>
      </p:pic>
    </p:spTree>
    <p:extLst>
      <p:ext uri="{BB962C8B-B14F-4D97-AF65-F5344CB8AC3E}">
        <p14:creationId xmlns:p14="http://schemas.microsoft.com/office/powerpoint/2010/main" val="2059184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Bullet Points</a:t>
            </a:r>
            <a:endParaRPr lang="en-US" dirty="0"/>
          </a:p>
        </p:txBody>
      </p:sp>
      <p:sp>
        <p:nvSpPr>
          <p:cNvPr id="3" name="Content Placeholder 2"/>
          <p:cNvSpPr>
            <a:spLocks noGrp="1"/>
          </p:cNvSpPr>
          <p:nvPr>
            <p:ph idx="1"/>
          </p:nvPr>
        </p:nvSpPr>
        <p:spPr/>
        <p:txBody>
          <a:bodyPr/>
          <a:lstStyle/>
          <a:p>
            <a:pPr fontAlgn="base"/>
            <a:r>
              <a:rPr lang="en-US" dirty="0"/>
              <a:t>Implement the material theme;</a:t>
            </a:r>
          </a:p>
          <a:p>
            <a:pPr fontAlgn="base"/>
            <a:r>
              <a:rPr lang="en-US" dirty="0"/>
              <a:t>Build dynamic views using new widgets like </a:t>
            </a:r>
            <a:r>
              <a:rPr lang="en-US" dirty="0" err="1"/>
              <a:t>RecyclerView</a:t>
            </a:r>
            <a:r>
              <a:rPr lang="en-US" dirty="0"/>
              <a:t> and </a:t>
            </a:r>
            <a:r>
              <a:rPr lang="en-US" dirty="0" err="1"/>
              <a:t>CardView</a:t>
            </a:r>
            <a:r>
              <a:rPr lang="en-US" dirty="0"/>
              <a:t>;</a:t>
            </a:r>
          </a:p>
          <a:p>
            <a:pPr fontAlgn="base"/>
            <a:r>
              <a:rPr lang="en-US" dirty="0"/>
              <a:t>Use Palette API to generate color schemes that you can use for text or background views;</a:t>
            </a:r>
          </a:p>
          <a:p>
            <a:pPr fontAlgn="base"/>
            <a:r>
              <a:rPr lang="en-US" dirty="0"/>
              <a:t>Create </a:t>
            </a:r>
            <a:r>
              <a:rPr lang="en-US" dirty="0" smtClean="0"/>
              <a:t>interactions </a:t>
            </a:r>
            <a:r>
              <a:rPr lang="en-US" dirty="0"/>
              <a:t>using the </a:t>
            </a:r>
            <a:r>
              <a:rPr lang="en-US" dirty="0" smtClean="0"/>
              <a:t>animation </a:t>
            </a:r>
            <a:r>
              <a:rPr lang="en-US" dirty="0"/>
              <a:t>APIs.</a:t>
            </a:r>
          </a:p>
          <a:p>
            <a:endParaRPr lang="en-US" dirty="0"/>
          </a:p>
        </p:txBody>
      </p:sp>
    </p:spTree>
    <p:extLst>
      <p:ext uri="{BB962C8B-B14F-4D97-AF65-F5344CB8AC3E}">
        <p14:creationId xmlns:p14="http://schemas.microsoft.com/office/powerpoint/2010/main" val="8614257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Tuesday</a:t>
            </a:r>
            <a:endParaRPr lang="en-US" dirty="0"/>
          </a:p>
        </p:txBody>
      </p:sp>
      <p:sp>
        <p:nvSpPr>
          <p:cNvPr id="3" name="Content Placeholder 2"/>
          <p:cNvSpPr>
            <a:spLocks noGrp="1"/>
          </p:cNvSpPr>
          <p:nvPr>
            <p:ph idx="1"/>
          </p:nvPr>
        </p:nvSpPr>
        <p:spPr/>
        <p:txBody>
          <a:bodyPr>
            <a:normAutofit/>
          </a:bodyPr>
          <a:lstStyle/>
          <a:p>
            <a:r>
              <a:rPr lang="en-US" sz="3200" dirty="0" smtClean="0"/>
              <a:t>Design Patterns</a:t>
            </a:r>
            <a:endParaRPr lang="en-US" sz="3200" dirty="0"/>
          </a:p>
        </p:txBody>
      </p:sp>
    </p:spTree>
    <p:extLst>
      <p:ext uri="{BB962C8B-B14F-4D97-AF65-F5344CB8AC3E}">
        <p14:creationId xmlns:p14="http://schemas.microsoft.com/office/powerpoint/2010/main" val="694520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style.xml</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 y="1970088"/>
            <a:ext cx="7376616" cy="2744787"/>
          </a:xfrm>
          <a:prstGeom prst="rect">
            <a:avLst/>
          </a:prstGeom>
        </p:spPr>
      </p:pic>
      <p:pic>
        <p:nvPicPr>
          <p:cNvPr id="4" name="Picture 3"/>
          <p:cNvPicPr>
            <a:picLocks noChangeAspect="1"/>
          </p:cNvPicPr>
          <p:nvPr/>
        </p:nvPicPr>
        <p:blipFill>
          <a:blip r:embed="rId4"/>
          <a:stretch>
            <a:fillRect/>
          </a:stretch>
        </p:blipFill>
        <p:spPr>
          <a:xfrm>
            <a:off x="7800975" y="238918"/>
            <a:ext cx="3314699" cy="5892799"/>
          </a:xfrm>
          <a:prstGeom prst="rect">
            <a:avLst/>
          </a:prstGeom>
        </p:spPr>
      </p:pic>
    </p:spTree>
    <p:extLst>
      <p:ext uri="{BB962C8B-B14F-4D97-AF65-F5344CB8AC3E}">
        <p14:creationId xmlns:p14="http://schemas.microsoft.com/office/powerpoint/2010/main" val="20595827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RecyclerView</a:t>
            </a:r>
            <a:endParaRPr lang="en-US" dirty="0"/>
          </a:p>
        </p:txBody>
      </p:sp>
      <p:sp>
        <p:nvSpPr>
          <p:cNvPr id="3" name="Content Placeholder 2"/>
          <p:cNvSpPr>
            <a:spLocks noGrp="1"/>
          </p:cNvSpPr>
          <p:nvPr>
            <p:ph idx="1"/>
          </p:nvPr>
        </p:nvSpPr>
        <p:spPr/>
        <p:txBody>
          <a:bodyPr/>
          <a:lstStyle/>
          <a:p>
            <a:r>
              <a:rPr lang="en-US" dirty="0"/>
              <a:t>Implementing a Recycler View in XML</a:t>
            </a:r>
          </a:p>
          <a:p>
            <a:r>
              <a:rPr lang="en-US" dirty="0"/>
              <a:t>Initializing a Recycler View and Applying a Layout </a:t>
            </a:r>
            <a:r>
              <a:rPr lang="en-US" dirty="0" smtClean="0"/>
              <a:t>Manager</a:t>
            </a:r>
          </a:p>
          <a:p>
            <a:endParaRPr lang="en-US" dirty="0"/>
          </a:p>
        </p:txBody>
      </p:sp>
    </p:spTree>
    <p:extLst>
      <p:ext uri="{BB962C8B-B14F-4D97-AF65-F5344CB8AC3E}">
        <p14:creationId xmlns:p14="http://schemas.microsoft.com/office/powerpoint/2010/main" val="2070497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Implementing a Recycler View in </a:t>
            </a:r>
            <a:r>
              <a:rPr lang="en-US" dirty="0" smtClean="0"/>
              <a:t>XML</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00" y="2006600"/>
            <a:ext cx="10058400" cy="2772587"/>
          </a:xfrm>
          <a:prstGeom prst="rect">
            <a:avLst/>
          </a:prstGeom>
        </p:spPr>
      </p:pic>
    </p:spTree>
    <p:extLst>
      <p:ext uri="{BB962C8B-B14F-4D97-AF65-F5344CB8AC3E}">
        <p14:creationId xmlns:p14="http://schemas.microsoft.com/office/powerpoint/2010/main" val="2064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Diamond Grid 16x9">
  <a:themeElements>
    <a:clrScheme name="DiamondGrid">
      <a:dk1>
        <a:srgbClr val="2D2E2D"/>
      </a:dk1>
      <a:lt1>
        <a:sysClr val="window" lastClr="FFFFFF"/>
      </a:lt1>
      <a:dk2>
        <a:srgbClr val="000000"/>
      </a:dk2>
      <a:lt2>
        <a:srgbClr val="EAEAEA"/>
      </a:lt2>
      <a:accent1>
        <a:srgbClr val="D15A3E"/>
      </a:accent1>
      <a:accent2>
        <a:srgbClr val="B2B2B2"/>
      </a:accent2>
      <a:accent3>
        <a:srgbClr val="4F91A1"/>
      </a:accent3>
      <a:accent4>
        <a:srgbClr val="F0BA34"/>
      </a:accent4>
      <a:accent5>
        <a:srgbClr val="AEB733"/>
      </a:accent5>
      <a:accent6>
        <a:srgbClr val="926397"/>
      </a:accent6>
      <a:hlink>
        <a:srgbClr val="4F91A1"/>
      </a:hlink>
      <a:folHlink>
        <a:srgbClr val="808080"/>
      </a:folHlink>
    </a:clrScheme>
    <a:fontScheme name="Arial">
      <a:maj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15_4109default" id="{E728D685-11FC-4812-BA85-57AC6F9C9F40}" vid="{BC4E008B-95FF-4815-904E-143A8EDFC1D4}"/>
    </a:ext>
  </a:extLst>
</a:theme>
</file>

<file path=ppt/theme/theme2.xml><?xml version="1.0" encoding="utf-8"?>
<a:theme xmlns:a="http://schemas.openxmlformats.org/drawingml/2006/main" name="Office Theme">
  <a:themeElements>
    <a:clrScheme name="DiamondGrid">
      <a:dk1>
        <a:srgbClr val="2D2E2D"/>
      </a:dk1>
      <a:lt1>
        <a:sysClr val="window" lastClr="FFFFFF"/>
      </a:lt1>
      <a:dk2>
        <a:srgbClr val="000000"/>
      </a:dk2>
      <a:lt2>
        <a:srgbClr val="EAEAEA"/>
      </a:lt2>
      <a:accent1>
        <a:srgbClr val="D15A3E"/>
      </a:accent1>
      <a:accent2>
        <a:srgbClr val="B2B2B2"/>
      </a:accent2>
      <a:accent3>
        <a:srgbClr val="4F91A1"/>
      </a:accent3>
      <a:accent4>
        <a:srgbClr val="F0BA34"/>
      </a:accent4>
      <a:accent5>
        <a:srgbClr val="AEB733"/>
      </a:accent5>
      <a:accent6>
        <a:srgbClr val="926397"/>
      </a:accent6>
      <a:hlink>
        <a:srgbClr val="4F91A1"/>
      </a:hlink>
      <a:folHlink>
        <a:srgbClr val="808080"/>
      </a:folHlink>
    </a:clrScheme>
    <a:fontScheme name="Arial">
      <a:maj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DiamondGrid">
      <a:dk1>
        <a:srgbClr val="2D2E2D"/>
      </a:dk1>
      <a:lt1>
        <a:sysClr val="window" lastClr="FFFFFF"/>
      </a:lt1>
      <a:dk2>
        <a:srgbClr val="000000"/>
      </a:dk2>
      <a:lt2>
        <a:srgbClr val="EAEAEA"/>
      </a:lt2>
      <a:accent1>
        <a:srgbClr val="D15A3E"/>
      </a:accent1>
      <a:accent2>
        <a:srgbClr val="B2B2B2"/>
      </a:accent2>
      <a:accent3>
        <a:srgbClr val="4F91A1"/>
      </a:accent3>
      <a:accent4>
        <a:srgbClr val="F0BA34"/>
      </a:accent4>
      <a:accent5>
        <a:srgbClr val="AEB733"/>
      </a:accent5>
      <a:accent6>
        <a:srgbClr val="926397"/>
      </a:accent6>
      <a:hlink>
        <a:srgbClr val="4F91A1"/>
      </a:hlink>
      <a:folHlink>
        <a:srgbClr val="808080"/>
      </a:folHlink>
    </a:clrScheme>
    <a:fontScheme name="Arial">
      <a:maj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27087C0F-7449-45C4-B248-63D02665BF1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Business diamond grid presentation (widescreen)</Template>
  <TotalTime>0</TotalTime>
  <Words>1072</Words>
  <Application>Microsoft Macintosh PowerPoint</Application>
  <PresentationFormat>Widescreen</PresentationFormat>
  <Paragraphs>374</Paragraphs>
  <Slides>63</Slides>
  <Notes>57</Notes>
  <HiddenSlides>0</HiddenSlides>
  <MMClips>1</MMClips>
  <ScaleCrop>false</ScaleCrop>
  <HeadingPairs>
    <vt:vector size="6" baseType="variant">
      <vt:variant>
        <vt:lpstr>Fonts Used</vt:lpstr>
      </vt:variant>
      <vt:variant>
        <vt:i4>1</vt:i4>
      </vt:variant>
      <vt:variant>
        <vt:lpstr>Theme</vt:lpstr>
      </vt:variant>
      <vt:variant>
        <vt:i4>1</vt:i4>
      </vt:variant>
      <vt:variant>
        <vt:lpstr>Slide Titles</vt:lpstr>
      </vt:variant>
      <vt:variant>
        <vt:i4>63</vt:i4>
      </vt:variant>
    </vt:vector>
  </HeadingPairs>
  <TitlesOfParts>
    <vt:vector size="65" baseType="lpstr">
      <vt:lpstr>Arial</vt:lpstr>
      <vt:lpstr>Diamond Grid 16x9</vt:lpstr>
      <vt:lpstr>Building Android apps – Week 10b</vt:lpstr>
      <vt:lpstr>Agenda</vt:lpstr>
      <vt:lpstr>Bullet Points</vt:lpstr>
      <vt:lpstr>Before and After</vt:lpstr>
      <vt:lpstr>build.gradle</vt:lpstr>
      <vt:lpstr>style.xml</vt:lpstr>
      <vt:lpstr>style.xml</vt:lpstr>
      <vt:lpstr>RecyclerView</vt:lpstr>
      <vt:lpstr>Implementing a Recycler View in XML</vt:lpstr>
      <vt:lpstr>Initializing a Recycler View</vt:lpstr>
      <vt:lpstr>Applying a Layout Manager</vt:lpstr>
      <vt:lpstr>Creating Rows and Cells Using a Card View</vt:lpstr>
      <vt:lpstr>PowerPoint Presentation</vt:lpstr>
      <vt:lpstr>Implementing an Adapter for a Recycler View</vt:lpstr>
      <vt:lpstr>PowerPoint Presentation</vt:lpstr>
      <vt:lpstr>TravelListAdapter.java</vt:lpstr>
      <vt:lpstr>MainActivity.java</vt:lpstr>
      <vt:lpstr>Implementing a Click  Interface for Each Cell</vt:lpstr>
      <vt:lpstr>Implementing a Click Interface for Each Cell</vt:lpstr>
      <vt:lpstr>PowerPoint Presentation</vt:lpstr>
      <vt:lpstr>PowerPoint Presentation</vt:lpstr>
      <vt:lpstr>Toast notifications</vt:lpstr>
      <vt:lpstr>From List to Grid</vt:lpstr>
      <vt:lpstr>From List to Grid</vt:lpstr>
      <vt:lpstr>From List to Grid</vt:lpstr>
      <vt:lpstr>Using the Palette API  in the list</vt:lpstr>
      <vt:lpstr>Using the Palette API  in the list</vt:lpstr>
      <vt:lpstr>Palette API Color Profiles</vt:lpstr>
      <vt:lpstr>Material APIs</vt:lpstr>
      <vt:lpstr>Adding a Floating Action Button with Ripple</vt:lpstr>
      <vt:lpstr>Adding a Floating Action Button with Ripple</vt:lpstr>
      <vt:lpstr>Adding a Floating Action  Button with Ripple</vt:lpstr>
      <vt:lpstr>Adding a Reveal Animation</vt:lpstr>
      <vt:lpstr>Adding a Reveal Animation</vt:lpstr>
      <vt:lpstr>PowerPoint Presentation</vt:lpstr>
      <vt:lpstr>PowerPoint Presentation</vt:lpstr>
      <vt:lpstr>PowerPoint Presentation</vt:lpstr>
      <vt:lpstr>Morphing FAB</vt:lpstr>
      <vt:lpstr>Morph FAB</vt:lpstr>
      <vt:lpstr>Morph FAB</vt:lpstr>
      <vt:lpstr>PowerPoint Presentation</vt:lpstr>
      <vt:lpstr>PowerPoint Presentation</vt:lpstr>
      <vt:lpstr>Morph FAB</vt:lpstr>
      <vt:lpstr>Morph FAB</vt:lpstr>
      <vt:lpstr>PowerPoint Presentation</vt:lpstr>
      <vt:lpstr>Adding Dynamic Colors  to Views Using Palette API</vt:lpstr>
      <vt:lpstr>Adding Dynamic Colors  to Views Using Palette API</vt:lpstr>
      <vt:lpstr>Adding Dynamic Colors  to Views Using Palette API</vt:lpstr>
      <vt:lpstr>Adding Dynamic Colors  to Views Using Palette API</vt:lpstr>
      <vt:lpstr>Activity Transitions With Shared Elements</vt:lpstr>
      <vt:lpstr>Activity Transitions With Shared Elements</vt:lpstr>
      <vt:lpstr>Activity Transitions With Shared Elements</vt:lpstr>
      <vt:lpstr>Activity Transitions With Shared Elements</vt:lpstr>
      <vt:lpstr>Activity Transitions With Shared Elements</vt:lpstr>
      <vt:lpstr>Activity Transitions  With Shared Elements</vt:lpstr>
      <vt:lpstr>Activity Transitions  With Shared Elements</vt:lpstr>
      <vt:lpstr>Activity Transitions  With Shared Elements</vt:lpstr>
      <vt:lpstr>Action Bar</vt:lpstr>
      <vt:lpstr>Action Bar</vt:lpstr>
      <vt:lpstr>Action Bar</vt:lpstr>
      <vt:lpstr>Material Design</vt:lpstr>
      <vt:lpstr>Bullet Points</vt:lpstr>
      <vt:lpstr>Tuesday</vt:lpstr>
    </vt:vector>
  </TitlesOfParts>
  <LinksUpToDate>false</LinksUpToDate>
  <SharedDoc>false</SharedDoc>
  <HyperlinksChanged>false</HyperlinksChanged>
  <AppVersion>15.0024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cp:lastModifiedBy/>
  <cp:revision>1</cp:revision>
  <cp:lastPrinted>2016-10-25T20:05:29Z</cp:lastPrinted>
  <dcterms:created xsi:type="dcterms:W3CDTF">2016-08-20T19:03:32Z</dcterms:created>
  <dcterms:modified xsi:type="dcterms:W3CDTF">2016-10-27T20:04:38Z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TC030310159991</vt:lpwstr>
  </property>
</Properties>
</file>